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60" r:id="rId2"/>
    <p:sldId id="256" r:id="rId3"/>
    <p:sldId id="257" r:id="rId4"/>
    <p:sldId id="290" r:id="rId5"/>
    <p:sldId id="292" r:id="rId6"/>
    <p:sldId id="291" r:id="rId7"/>
    <p:sldId id="293" r:id="rId8"/>
    <p:sldId id="275" r:id="rId9"/>
    <p:sldId id="276" r:id="rId10"/>
    <p:sldId id="277" r:id="rId11"/>
    <p:sldId id="278" r:id="rId12"/>
    <p:sldId id="279" r:id="rId13"/>
    <p:sldId id="280" r:id="rId14"/>
    <p:sldId id="281" r:id="rId15"/>
    <p:sldId id="282" r:id="rId16"/>
    <p:sldId id="283" r:id="rId17"/>
    <p:sldId id="261" r:id="rId18"/>
    <p:sldId id="262" r:id="rId19"/>
    <p:sldId id="263" r:id="rId20"/>
    <p:sldId id="264" r:id="rId21"/>
    <p:sldId id="265" r:id="rId22"/>
    <p:sldId id="268" r:id="rId23"/>
    <p:sldId id="267" r:id="rId24"/>
    <p:sldId id="266" r:id="rId25"/>
    <p:sldId id="269" r:id="rId26"/>
    <p:sldId id="270" r:id="rId27"/>
    <p:sldId id="272" r:id="rId28"/>
    <p:sldId id="273" r:id="rId29"/>
    <p:sldId id="274" r:id="rId30"/>
    <p:sldId id="271" r:id="rId31"/>
    <p:sldId id="288" r:id="rId32"/>
    <p:sldId id="289" r:id="rId33"/>
    <p:sldId id="284" r:id="rId34"/>
    <p:sldId id="287" r:id="rId35"/>
    <p:sldId id="259"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532"/>
    <a:srgbClr val="986F38"/>
    <a:srgbClr val="4FD165"/>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06F40-132E-4B2B-96C9-D061AA59753C}" type="datetimeFigureOut">
              <a:rPr lang="en-US" smtClean="0"/>
              <a:t>7/29/2019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FD517-3A8F-43DC-ABAF-084542C40658}" type="slidenum">
              <a:rPr lang="en-US" smtClean="0"/>
              <a:t>‹#›</a:t>
            </a:fld>
            <a:endParaRPr lang="en-US"/>
          </a:p>
        </p:txBody>
      </p:sp>
    </p:spTree>
    <p:extLst>
      <p:ext uri="{BB962C8B-B14F-4D97-AF65-F5344CB8AC3E}">
        <p14:creationId xmlns:p14="http://schemas.microsoft.com/office/powerpoint/2010/main" val="352516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1138425"/>
            <a:ext cx="7772400" cy="1527050"/>
          </a:xfrm>
          <a:effectLst/>
        </p:spPr>
        <p:txBody>
          <a:bodyPr>
            <a:normAutofit/>
          </a:bodyPr>
          <a:lstStyle>
            <a:lvl1pPr algn="r">
              <a:defRPr sz="3600">
                <a:solidFill>
                  <a:srgbClr val="FF000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434130" y="2818180"/>
            <a:ext cx="6400800" cy="610820"/>
          </a:xfrm>
        </p:spPr>
        <p:txBody>
          <a:bodyPr>
            <a:normAutofit/>
          </a:bodyPr>
          <a:lstStyle>
            <a:lvl1pPr marL="0" indent="0" algn="r">
              <a:buNone/>
              <a:defRPr sz="26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833015"/>
            <a:ext cx="8229600" cy="684885"/>
          </a:xfrm>
        </p:spPr>
        <p:txBody>
          <a:bodyPr>
            <a:normAutofit/>
          </a:bodyPr>
          <a:lstStyle>
            <a:lvl1pPr algn="r">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70845" y="1596539"/>
            <a:ext cx="8229600" cy="4733855"/>
          </a:xfrm>
        </p:spPr>
        <p:txBody>
          <a:bodyPr/>
          <a:lstStyle>
            <a:lvl1pPr>
              <a:defRPr sz="2800">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544098"/>
            <a:ext cx="7016195" cy="4275740"/>
          </a:xfrm>
        </p:spPr>
        <p:txBody>
          <a:bodyPr/>
          <a:lstStyle>
            <a:lvl1pPr>
              <a:defRPr sz="2800">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4375" y="833015"/>
            <a:ext cx="8229600" cy="684885"/>
          </a:xfrm>
        </p:spPr>
        <p:txBody>
          <a:bodyPr>
            <a:normAutofit/>
          </a:bodyPr>
          <a:lstStyle>
            <a:lvl1pPr algn="r">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4375" y="1577497"/>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54375" y="2207360"/>
            <a:ext cx="4040188" cy="3035058"/>
          </a:xfrm>
        </p:spPr>
        <p:txBody>
          <a:bodyPr/>
          <a:lstStyle>
            <a:lvl1pPr>
              <a:defRPr sz="240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42200" y="1577497"/>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42200" y="2207360"/>
            <a:ext cx="4041775" cy="3035058"/>
          </a:xfrm>
        </p:spPr>
        <p:txBody>
          <a:bodyPr/>
          <a:lstStyle>
            <a:lvl1pPr>
              <a:defRPr sz="240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7/29/2019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rticle.tebyan.net/328799/5-&#1589;&#1576;&#1581;&#1575;&#1606;&#1607;-&#1575;&#1740;-&#1705;&#1607;-&#1605;&#1594;&#1586;&#1578;&#1575;&#1606;-&#1585;&#1575;-&#1576;&#1607;-&#1705;&#1575;&#1585;-&#1605;&#1740;-&#1575;&#1606;&#1583;&#1575;&#1586;&#1583;"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rticle.tebyan.net/325174/&#1570;&#1587;&#1740;&#1576;-&#1607;&#1575;&#1740;-&#1594;&#1584;&#1575;-&#1582;&#1608;&#1585;&#1583;&#1606;-&#1605;&#1602;&#1575;&#1576;&#1604;-&#1578;&#1604;&#1608;&#1740;&#1586;&#1740;&#1608;&#1606;-&#1608;-&#1585;&#1575;&#1740;&#1575;&#1606;&#160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ticle.tebyan.net/255238/&#1585;&#1575;&#1607;&#1740;-&#1576;&#1607;-&#1585;&#1607;&#1575;&#1740;&#1740;-&#1575;&#1586;-&#1662;&#1608;&#1705;&#1740;-&#1575;&#1587;&#1578;&#1582;&#1608;&#1575;&#1606;" TargetMode="External"/><Relationship Id="rId2" Type="http://schemas.openxmlformats.org/officeDocument/2006/relationships/hyperlink" Target="https://article.tebyan.net/234024/&#1605;&#1740;&#1608;&#1607;-&#1608;-&#1587;&#1576;&#1586;&#1740;&#1580;&#1575;&#1578;-5-&#1608;&#1575;&#1581;&#1583;-&#1575;&#1605;&#1575;-&#1670;&#1711;&#1608;&#1606;&#160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pttemplate.net/?utm_source=ppt&amp;utm_medium=logo&amp;utm_term=thanksgiving&amp;utm_content=0056&amp;utm_campaign=ppt"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rticle.tebyan.net/261102/&#1670;&#1607;-&#1705;&#1606;&#1740;&#1605;-&#1578;&#1575;-&#1593;&#1588;&#1602;-&#1606;&#1608;&#1588;&#1575;&#1576;&#1607;-&#1582;&#1608;&#1585;&#1583;&#1606;-&#1575;&#1586;-&#1587;&#1585;&#1605;&#1575;&#1606;-&#1576;&#1740;&#1601;&#1578;&#1583;-" TargetMode="External"/><Relationship Id="rId2" Type="http://schemas.openxmlformats.org/officeDocument/2006/relationships/hyperlink" Target="https://article.tebyan.net/275105/&#1582;&#1583;&#1575;&#1581;&#1575;&#1601;&#1592;&#1740;-&#1576;&#1575;-13-&#1593;&#1575;&#1583;&#1578;-&#1576;&#1583;-&#1594;&#1584;&#1575;&#1740;&#1740;-&#1583;&#1585;-&#1587;&#1575;&#1604;-&#1580;&#1583;&#1740;&#1583;"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pttemplate.net/?utm_source=ppt&amp;utm_medium=logo&amp;utm_term=thanksgiving&amp;utm_content=0056&amp;utm_campaign=pp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rticle.tebyan.net/185865/&#1570;&#1606;-&#1670;&#1607;-&#1583;&#1585;&#1576;&#1575;&#1585;&#1607;-&#1662;&#1585;&#1608;&#1578;&#1574;&#1740;&#1606;-&#1606;&#1605;&#1740;-&#1583;&#1575;&#1606;&#1587;&#1578;&#1740;&#1583;"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article.tebyan.net/162026/&#1570;&#1607;&#1606;-&#1593;&#1606;&#1589;&#1585;&#1740;-&#1576;&#1585;&#1575;&#1740;-&#1582;&#1608;&#1606;-&#1588;&#1605;&#157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article.tebyan.net/298131/&#1576;&#1582;&#1608;&#1585;-&#1606;&#1582;&#1608;&#1585;&#1607;&#1575;&#1740;-&#1583;&#1608;&#1585;&#1575;&#1606;-&#1602;&#1575;&#1593;&#1583;&#1711;&#1740;" TargetMode="External"/><Relationship Id="rId2" Type="http://schemas.openxmlformats.org/officeDocument/2006/relationships/hyperlink" Target="https://article.tebyan.net/256445/&#1583;&#1582;&#1578;&#1585;&#1607;&#1575;-&#1585;&#1688;&#1740;&#1605;&#1740;-&#1575;&#1586;-&#1570;&#1607;&#1606;-&#1583;&#1575;&#1588;&#1578;&#1607;-&#1576;&#1575;&#1588;&#1740;&#1583;" TargetMode="External"/><Relationship Id="rId1" Type="http://schemas.openxmlformats.org/officeDocument/2006/relationships/slideLayout" Target="../slideLayouts/slideLayout2.xml"/><Relationship Id="rId4" Type="http://schemas.openxmlformats.org/officeDocument/2006/relationships/hyperlink" Target="https://article.tebyan.net/107129/&#1605;&#1575;&#1607;&#1740;-&#1607;&#1575;&#1740;-&#1670;&#1585;&#1576;-&#1576;&#1607;&#1578;&#1585;&#1606;&#1583;"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rticle.tebyan.net/186045/&#1582;&#1591;&#1585;-&#1606;&#1608;&#1588;&#1740;&#1583;&#1606;&#1740;-&#1607;&#1575;&#1740;-&#1575;&#1606;&#1585;&#1688;&#1740;-&#1586;&#1575;"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pttemplate.net/?utm_source=ppt&amp;utm_medium=logo&amp;utm_term=thanksgiving&amp;utm_content=0056&amp;utm_campaign=ppt" TargetMode="External"/><Relationship Id="rId2" Type="http://schemas.openxmlformats.org/officeDocument/2006/relationships/image" Target="../media/image35.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ticle.tebyan.net/96455/&#1670;&#1607;-&#1605;&#1608;&#1602;&#1593;-&#1576;&#1575;&#1740;&#1583;-&#1580;&#1604;&#1608;&#1740;-&#1670;&#1575;&#1602;&#1740;-&#1585;&#1575;-&#1711;&#1585;&#1601;&#1578;-"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195"/>
            <a:ext cx="9144000" cy="6592824"/>
          </a:xfrm>
          <a:prstGeom prst="rect">
            <a:avLst/>
          </a:prstGeom>
        </p:spPr>
      </p:pic>
    </p:spTree>
    <p:extLst>
      <p:ext uri="{BB962C8B-B14F-4D97-AF65-F5344CB8AC3E}">
        <p14:creationId xmlns:p14="http://schemas.microsoft.com/office/powerpoint/2010/main" val="907872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69175" y="1596539"/>
            <a:ext cx="8983975" cy="4733856"/>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در واقع هر دختر 16 تا 20 ساله باید روزانه بین 2400 کیلوکالری انرژی دریافت کند و این نیاز برای پسری با همین رده سنی بیش از 3000 کیلوکالری است. بنابراین لازم است که جوان در حال رشد این میزان </a:t>
            </a:r>
            <a:r>
              <a:rPr lang="fa-IR" b="1" u="sng" dirty="0">
                <a:solidFill>
                  <a:prstClr val="black"/>
                </a:solidFill>
                <a:cs typeface="B Nazanin" panose="00000400000000000000" pitchFamily="2" charset="-78"/>
              </a:rPr>
              <a:t> </a:t>
            </a:r>
            <a:r>
              <a:rPr lang="fa-IR" b="1" dirty="0" smtClean="0">
                <a:solidFill>
                  <a:prstClr val="black"/>
                </a:solidFill>
                <a:cs typeface="B Nazanin" panose="00000400000000000000" pitchFamily="2" charset="-78"/>
              </a:rPr>
              <a:t>کالری را </a:t>
            </a:r>
            <a:r>
              <a:rPr lang="fa-IR" b="1" dirty="0">
                <a:solidFill>
                  <a:prstClr val="black"/>
                </a:solidFill>
                <a:cs typeface="B Nazanin" panose="00000400000000000000" pitchFamily="2" charset="-78"/>
              </a:rPr>
              <a:t>تأمین کند و سر ساعات مشخصی نیز این کار را انجام دهد تا نیازهای بدنش به خوبی برآورده شود. البته به عقیده متخصصان زمانی که جوانان به سن 25 سالگی می رسند و قدم به زندگی جمعی می گذارند میل بیشتری به داشتن نظم زندگی و البته نظم غذایی پیدا می کنند.</a:t>
            </a:r>
          </a:p>
          <a:p>
            <a:pPr algn="just"/>
            <a:endParaRPr lang="fa-IR" dirty="0"/>
          </a:p>
        </p:txBody>
      </p:sp>
      <p:pic>
        <p:nvPicPr>
          <p:cNvPr id="4" name="Picture 3"/>
          <p:cNvPicPr>
            <a:picLocks noChangeAspect="1"/>
          </p:cNvPicPr>
          <p:nvPr/>
        </p:nvPicPr>
        <p:blipFill>
          <a:blip r:embed="rId2"/>
          <a:stretch>
            <a:fillRect/>
          </a:stretch>
        </p:blipFill>
        <p:spPr>
          <a:xfrm>
            <a:off x="2892245" y="4596844"/>
            <a:ext cx="3359510" cy="2199391"/>
          </a:xfrm>
          <a:prstGeom prst="rect">
            <a:avLst/>
          </a:prstGeom>
        </p:spPr>
      </p:pic>
    </p:spTree>
    <p:extLst>
      <p:ext uri="{BB962C8B-B14F-4D97-AF65-F5344CB8AC3E}">
        <p14:creationId xmlns:p14="http://schemas.microsoft.com/office/powerpoint/2010/main" val="3014124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3555" y="1596539"/>
            <a:ext cx="8856890" cy="5039266"/>
          </a:xfrm>
        </p:spPr>
        <p:txBody>
          <a:bodyPr>
            <a:normAutofit/>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غالباً در سنین نوجوانی و جوانی دختران توجه زیادی به وضعیت ظاهری و حفظ تناسب اندام خود دارند و از احساس چاقی در اندام‌های خود رنج می‌برند</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endParaRPr lang="en-US"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a:solidFill>
                  <a:prstClr val="black"/>
                </a:solidFill>
                <a:cs typeface="B Nazanin" panose="00000400000000000000" pitchFamily="2" charset="-78"/>
              </a:rPr>
              <a:t>تشدید این حالات روحی و فشارهای فردی و اجتماعی برای ایجاد اندامی مورد پسند، منجر به بروز بیماری‌های عصبی به نام پرخوری عصبی یا بولیمیا و کم خوری عصبی یا آنوركسیا می‌گردد</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endParaRPr lang="en-US"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a:solidFill>
                  <a:prstClr val="black"/>
                </a:solidFill>
                <a:cs typeface="B Nazanin" panose="00000400000000000000" pitchFamily="2" charset="-78"/>
              </a:rPr>
              <a:t>چنانچه این اختلالات به موقع تشخیص داده نشوند و درمان مناسب اتخاد نگردد، سلامت فرد در معرض خطر جدی قرار می‌گیرد</a:t>
            </a:r>
            <a:r>
              <a:rPr lang="en-US" b="1" dirty="0">
                <a:solidFill>
                  <a:prstClr val="black"/>
                </a:solidFill>
                <a:cs typeface="B Nazanin" panose="00000400000000000000" pitchFamily="2" charset="-78"/>
              </a:rPr>
              <a:t>.</a:t>
            </a:r>
          </a:p>
          <a:p>
            <a:pPr marL="228600" lvl="0" indent="-228600" algn="just" rtl="1">
              <a:lnSpc>
                <a:spcPct val="90000"/>
              </a:lnSpc>
              <a:spcBef>
                <a:spcPts val="1000"/>
              </a:spcBef>
            </a:pPr>
            <a:endParaRPr lang="fa-IR" dirty="0">
              <a:solidFill>
                <a:prstClr val="black"/>
              </a:solidFill>
            </a:endParaRPr>
          </a:p>
          <a:p>
            <a:pPr marL="228600" lvl="0" indent="-228600" algn="just" rtl="1">
              <a:lnSpc>
                <a:spcPct val="90000"/>
              </a:lnSpc>
              <a:spcBef>
                <a:spcPts val="1000"/>
              </a:spcBef>
            </a:pPr>
            <a:endParaRPr lang="fa-IR" dirty="0">
              <a:solidFill>
                <a:prstClr val="black"/>
              </a:solidFill>
            </a:endParaRPr>
          </a:p>
          <a:p>
            <a:pPr algn="just"/>
            <a:endParaRPr lang="fa-IR" dirty="0"/>
          </a:p>
        </p:txBody>
      </p:sp>
    </p:spTree>
    <p:extLst>
      <p:ext uri="{BB962C8B-B14F-4D97-AF65-F5344CB8AC3E}">
        <p14:creationId xmlns:p14="http://schemas.microsoft.com/office/powerpoint/2010/main" val="1574895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3555" y="1596539"/>
            <a:ext cx="8856890" cy="5039266"/>
          </a:xfrm>
        </p:spPr>
        <p:txBody>
          <a:bodyPr>
            <a:normAutofit lnSpcReduction="10000"/>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از آنجا كه این بیماری منشاء روانی و روحی دارد، در درمان مبتلایان باید به وضعیت روحی و روانی آنان توجه بیشتری داشت و استفاده از رژیم‌های چاق كننده برای بازگرداندن وزن به حد طبیعی به تنهایی نمی‌تواند اقدام موفق و موثری باشد</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endParaRPr lang="en-US"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a:solidFill>
                  <a:prstClr val="black"/>
                </a:solidFill>
                <a:cs typeface="B Nazanin" panose="00000400000000000000" pitchFamily="2" charset="-78"/>
              </a:rPr>
              <a:t>علیرغم آنکه این اختلالات بیشتر در بین دختران جوان دیده می‌شود، در سال‌های اخیر ابتلا به این بیماری به دنبال استرس و فشارهای روحی در میان پسران نیز افزایش یافته </a:t>
            </a:r>
            <a:r>
              <a:rPr lang="fa-IR" b="1" dirty="0" smtClean="0">
                <a:solidFill>
                  <a:prstClr val="black"/>
                </a:solidFill>
                <a:cs typeface="B Nazanin" panose="00000400000000000000" pitchFamily="2" charset="-78"/>
              </a:rPr>
              <a:t>است.</a:t>
            </a:r>
          </a:p>
          <a:p>
            <a:pPr marL="0" lvl="0" indent="0" algn="just" rtl="1">
              <a:lnSpc>
                <a:spcPct val="90000"/>
              </a:lnSpc>
              <a:spcBef>
                <a:spcPts val="1000"/>
              </a:spcBef>
              <a:buNone/>
            </a:pPr>
            <a:r>
              <a:rPr lang="en-US" b="1" dirty="0" smtClean="0">
                <a:solidFill>
                  <a:prstClr val="black"/>
                </a:solidFill>
                <a:cs typeface="B Nazanin" panose="00000400000000000000" pitchFamily="2" charset="-78"/>
              </a:rPr>
              <a:t> </a:t>
            </a:r>
            <a:endParaRPr lang="en-US"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a:solidFill>
                  <a:prstClr val="black"/>
                </a:solidFill>
                <a:cs typeface="B Nazanin" panose="00000400000000000000" pitchFamily="2" charset="-78"/>
              </a:rPr>
              <a:t>از دست دادن شدید وزن، کمبود رشد، بی‌اشتهایی، اجتناب از غذا خوردن، گرایش به مصرف غذاهایی با تركیبات غیرمعمول از علائم هشدار دهنده این اختلالات هستند</a:t>
            </a:r>
            <a:r>
              <a:rPr lang="en-US" b="1" dirty="0">
                <a:solidFill>
                  <a:prstClr val="black"/>
                </a:solidFill>
                <a:cs typeface="B Nazanin" panose="00000400000000000000" pitchFamily="2" charset="-78"/>
              </a:rPr>
              <a:t>.</a:t>
            </a:r>
          </a:p>
          <a:p>
            <a:pPr marL="228600" lvl="0" indent="-228600" algn="just" rtl="1">
              <a:lnSpc>
                <a:spcPct val="90000"/>
              </a:lnSpc>
              <a:spcBef>
                <a:spcPts val="1000"/>
              </a:spcBef>
            </a:pPr>
            <a:endParaRPr lang="fa-IR" dirty="0">
              <a:solidFill>
                <a:prstClr val="black"/>
              </a:solidFill>
            </a:endParaRPr>
          </a:p>
          <a:p>
            <a:pPr algn="just"/>
            <a:endParaRPr lang="fa-IR" dirty="0"/>
          </a:p>
        </p:txBody>
      </p:sp>
    </p:spTree>
    <p:extLst>
      <p:ext uri="{BB962C8B-B14F-4D97-AF65-F5344CB8AC3E}">
        <p14:creationId xmlns:p14="http://schemas.microsoft.com/office/powerpoint/2010/main" val="18545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77" y="1138425"/>
            <a:ext cx="8229600" cy="684885"/>
          </a:xfrm>
        </p:spPr>
        <p:txBody>
          <a:bodyPr>
            <a:normAutofit fontScale="90000"/>
          </a:bodyPr>
          <a:lstStyle/>
          <a:p>
            <a:r>
              <a:rPr lang="fa-IR" sz="2800" b="1" dirty="0">
                <a:solidFill>
                  <a:prstClr val="black"/>
                </a:solidFill>
                <a:latin typeface="Calibri Light" panose="020F0302020204030204"/>
                <a:cs typeface="B Titr" panose="00000700000000000000" pitchFamily="2" charset="-78"/>
              </a:rPr>
              <a:t>جوانان از صبحانه خوردن فراری هستند</a:t>
            </a:r>
            <a:r>
              <a:rPr lang="en-US" sz="4400" dirty="0">
                <a:solidFill>
                  <a:prstClr val="black"/>
                </a:solidFill>
                <a:latin typeface="Calibri Light" panose="020F0302020204030204"/>
              </a:rPr>
              <a:t/>
            </a:r>
            <a:br>
              <a:rPr lang="en-US" sz="4400" dirty="0">
                <a:solidFill>
                  <a:prstClr val="black"/>
                </a:solidFill>
                <a:latin typeface="Calibri Light" panose="020F0302020204030204"/>
              </a:rPr>
            </a:br>
            <a:endParaRPr lang="fa-IR" dirty="0"/>
          </a:p>
        </p:txBody>
      </p:sp>
      <p:sp>
        <p:nvSpPr>
          <p:cNvPr id="3" name="Content Placeholder 2"/>
          <p:cNvSpPr>
            <a:spLocks noGrp="1"/>
          </p:cNvSpPr>
          <p:nvPr>
            <p:ph idx="1"/>
          </p:nvPr>
        </p:nvSpPr>
        <p:spPr>
          <a:xfrm>
            <a:off x="71987" y="1749245"/>
            <a:ext cx="8856890" cy="5039266"/>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به عقیده متخصصان 48 درصد جوانان حداقل یک روز در میان از </a:t>
            </a:r>
            <a:r>
              <a:rPr lang="fa-IR" b="1" u="sng" dirty="0">
                <a:solidFill>
                  <a:prstClr val="black"/>
                </a:solidFill>
                <a:cs typeface="B Nazanin" panose="00000400000000000000" pitchFamily="2" charset="-78"/>
                <a:hlinkClick r:id="rId2"/>
              </a:rPr>
              <a:t>صبحانه</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خوردن طفره می روند. معمولاً جوان ها شب ها دیر می خوابند و صبح دیرتر از معمول از خواب بیدار می شوند و میل چندانی به صبحانه نشان نمی دهند. این یکی از عادت های غلط غذایی جوانان است که به سلامتی شان لطمه می زند. </a:t>
            </a:r>
          </a:p>
          <a:p>
            <a:pPr algn="just"/>
            <a:endParaRPr lang="fa-IR" dirty="0"/>
          </a:p>
        </p:txBody>
      </p:sp>
      <p:pic>
        <p:nvPicPr>
          <p:cNvPr id="5" name="Picture 4"/>
          <p:cNvPicPr>
            <a:picLocks noChangeAspect="1"/>
          </p:cNvPicPr>
          <p:nvPr/>
        </p:nvPicPr>
        <p:blipFill>
          <a:blip r:embed="rId3"/>
          <a:stretch>
            <a:fillRect/>
          </a:stretch>
        </p:blipFill>
        <p:spPr>
          <a:xfrm>
            <a:off x="699277" y="3539008"/>
            <a:ext cx="3070504" cy="1913659"/>
          </a:xfrm>
          <a:prstGeom prst="ellipse">
            <a:avLst/>
          </a:prstGeom>
          <a:ln>
            <a:noFill/>
          </a:ln>
          <a:effectLst>
            <a:softEdge rad="112500"/>
          </a:effectLst>
        </p:spPr>
      </p:pic>
      <p:pic>
        <p:nvPicPr>
          <p:cNvPr id="6" name="Picture 5"/>
          <p:cNvPicPr>
            <a:picLocks noChangeAspect="1"/>
          </p:cNvPicPr>
          <p:nvPr/>
        </p:nvPicPr>
        <p:blipFill>
          <a:blip r:embed="rId4"/>
          <a:stretch>
            <a:fillRect/>
          </a:stretch>
        </p:blipFill>
        <p:spPr>
          <a:xfrm>
            <a:off x="4113885" y="4438474"/>
            <a:ext cx="3109231" cy="2328922"/>
          </a:xfrm>
          <a:prstGeom prst="ellipse">
            <a:avLst/>
          </a:prstGeom>
          <a:ln>
            <a:noFill/>
          </a:ln>
          <a:effectLst>
            <a:softEdge rad="112500"/>
          </a:effectLst>
        </p:spPr>
      </p:pic>
    </p:spTree>
    <p:extLst>
      <p:ext uri="{BB962C8B-B14F-4D97-AF65-F5344CB8AC3E}">
        <p14:creationId xmlns:p14="http://schemas.microsoft.com/office/powerpoint/2010/main" val="2464210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0" y="1596539"/>
            <a:ext cx="9000445" cy="5039266"/>
          </a:xfrm>
        </p:spPr>
        <p:txBody>
          <a:bodyPr/>
          <a:lstStyle/>
          <a:p>
            <a:pPr marL="228600" lvl="0" indent="-228600" algn="just" rtl="1">
              <a:spcBef>
                <a:spcPts val="1000"/>
              </a:spcBef>
            </a:pPr>
            <a:r>
              <a:rPr lang="fa-IR" b="1" dirty="0">
                <a:solidFill>
                  <a:prstClr val="black"/>
                </a:solidFill>
                <a:cs typeface="B Nazanin" panose="00000400000000000000" pitchFamily="2" charset="-78"/>
              </a:rPr>
              <a:t>جوان ها زمان کمتری نیز برای وعده های غذایی صرف می کنند. به عقیده برخی از محققان آن ها 9 دقیقه وقت برای صبحانه، 24 دقیقه برای ناهار و 27 دقیقه برای شام زمان صرف می کنند. </a:t>
            </a:r>
            <a:endParaRPr lang="fa-IR" b="1" dirty="0" smtClean="0">
              <a:solidFill>
                <a:prstClr val="black"/>
              </a:solidFill>
              <a:cs typeface="B Nazanin" panose="00000400000000000000" pitchFamily="2" charset="-78"/>
            </a:endParaRPr>
          </a:p>
          <a:p>
            <a:pPr marL="228600" lvl="0" indent="-228600" algn="just" rtl="1">
              <a:spcBef>
                <a:spcPts val="1000"/>
              </a:spcBef>
            </a:pPr>
            <a:endParaRPr lang="fa-IR" b="1" dirty="0">
              <a:solidFill>
                <a:prstClr val="black"/>
              </a:solidFill>
              <a:cs typeface="B Nazanin" panose="00000400000000000000" pitchFamily="2" charset="-78"/>
            </a:endParaRPr>
          </a:p>
          <a:p>
            <a:pPr marL="228600" lvl="0" indent="-228600" algn="just" rtl="1">
              <a:spcBef>
                <a:spcPts val="1000"/>
              </a:spcBef>
            </a:pPr>
            <a:r>
              <a:rPr lang="fa-IR" b="1" dirty="0" smtClean="0">
                <a:solidFill>
                  <a:prstClr val="black"/>
                </a:solidFill>
                <a:cs typeface="B Nazanin" panose="00000400000000000000" pitchFamily="2" charset="-78"/>
              </a:rPr>
              <a:t>به </a:t>
            </a:r>
            <a:r>
              <a:rPr lang="fa-IR" b="1" dirty="0">
                <a:solidFill>
                  <a:prstClr val="black"/>
                </a:solidFill>
                <a:cs typeface="B Nazanin" panose="00000400000000000000" pitchFamily="2" charset="-78"/>
              </a:rPr>
              <a:t>عقیده آن ها نیازی نیست که از کارهای دیگرشان بزنند و زمان خود را برای نشستن طولانی مدت سر سفره یا میز غذا سپری کنند. همین که حین بازی های کامپیوتری یا کل کل کردن با رفقایشان در شبکه های اجتماعی یک عدد ساندویچ بخورند برایشان کافی ست</a:t>
            </a:r>
            <a:r>
              <a:rPr lang="en-US" b="1" dirty="0">
                <a:solidFill>
                  <a:prstClr val="black"/>
                </a:solidFill>
                <a:cs typeface="B Nazanin" panose="00000400000000000000" pitchFamily="2" charset="-78"/>
              </a:rPr>
              <a:t>.</a:t>
            </a:r>
          </a:p>
          <a:p>
            <a:pPr marL="228600" lvl="0" indent="-228600" algn="just" rtl="1">
              <a:spcBef>
                <a:spcPts val="1000"/>
              </a:spcBef>
            </a:pPr>
            <a:endParaRPr lang="fa-IR" dirty="0">
              <a:solidFill>
                <a:prstClr val="black"/>
              </a:solidFill>
            </a:endParaRPr>
          </a:p>
          <a:p>
            <a:pPr algn="just"/>
            <a:endParaRPr lang="fa-IR" dirty="0"/>
          </a:p>
        </p:txBody>
      </p:sp>
    </p:spTree>
    <p:extLst>
      <p:ext uri="{BB962C8B-B14F-4D97-AF65-F5344CB8AC3E}">
        <p14:creationId xmlns:p14="http://schemas.microsoft.com/office/powerpoint/2010/main" val="2172852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87" y="985720"/>
            <a:ext cx="8229600" cy="684885"/>
          </a:xfrm>
        </p:spPr>
        <p:txBody>
          <a:bodyPr/>
          <a:lstStyle/>
          <a:p>
            <a:r>
              <a:rPr lang="fa-IR" sz="2800" b="1" dirty="0">
                <a:solidFill>
                  <a:prstClr val="black"/>
                </a:solidFill>
                <a:latin typeface="Calibri Light" panose="020F0302020204030204"/>
                <a:cs typeface="B Titr" panose="00000700000000000000" pitchFamily="2" charset="-78"/>
              </a:rPr>
              <a:t>جوانی دوران غذا خوردن پای تلویزیون یا رایانه</a:t>
            </a:r>
            <a:endParaRPr lang="fa-IR" dirty="0"/>
          </a:p>
        </p:txBody>
      </p:sp>
      <p:sp>
        <p:nvSpPr>
          <p:cNvPr id="3" name="Content Placeholder 2"/>
          <p:cNvSpPr>
            <a:spLocks noGrp="1"/>
          </p:cNvSpPr>
          <p:nvPr>
            <p:ph idx="1"/>
          </p:nvPr>
        </p:nvSpPr>
        <p:spPr>
          <a:xfrm>
            <a:off x="128739" y="2054655"/>
            <a:ext cx="8856890" cy="5039266"/>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محققان معتقدند که حدود 61 درصد جوانان حداقل از هر دو مرتبه یک مرتبه </a:t>
            </a:r>
            <a:r>
              <a:rPr lang="fa-IR" b="1" u="sng" dirty="0">
                <a:solidFill>
                  <a:prstClr val="black"/>
                </a:solidFill>
                <a:cs typeface="B Nazanin" panose="00000400000000000000" pitchFamily="2" charset="-78"/>
                <a:hlinkClick r:id="rId2"/>
              </a:rPr>
              <a:t>در مقابل تلویزیون </a:t>
            </a:r>
            <a:r>
              <a:rPr lang="fa-IR" b="1" dirty="0">
                <a:solidFill>
                  <a:prstClr val="black"/>
                </a:solidFill>
                <a:cs typeface="B Nazanin" panose="00000400000000000000" pitchFamily="2" charset="-78"/>
              </a:rPr>
              <a:t>یا رایانه غذا می خورند. علاوه بر این از هر 5 جوان یک نفر حاضر است به خاطر لباس پوشیدن و یا صحبت کردن با تلفن همراه از کیفیت و کمیت غذای خود بگذرد</a:t>
            </a:r>
            <a:r>
              <a:rPr lang="en-US" b="1" dirty="0">
                <a:solidFill>
                  <a:prstClr val="black"/>
                </a:solidFill>
                <a:cs typeface="B Nazanin" panose="00000400000000000000" pitchFamily="2" charset="-78"/>
              </a:rPr>
              <a:t>.</a:t>
            </a:r>
          </a:p>
          <a:p>
            <a:pPr marL="228600" lvl="0" indent="-228600" algn="just" rtl="1">
              <a:lnSpc>
                <a:spcPct val="90000"/>
              </a:lnSpc>
              <a:spcBef>
                <a:spcPts val="1000"/>
              </a:spcBef>
            </a:pPr>
            <a:endParaRPr lang="fa-IR" dirty="0">
              <a:solidFill>
                <a:prstClr val="black"/>
              </a:solidFill>
            </a:endParaRPr>
          </a:p>
          <a:p>
            <a:pPr algn="just"/>
            <a:endParaRPr lang="fa-IR" dirty="0"/>
          </a:p>
        </p:txBody>
      </p:sp>
      <p:pic>
        <p:nvPicPr>
          <p:cNvPr id="4" name="Picture 3"/>
          <p:cNvPicPr>
            <a:picLocks noChangeAspect="1"/>
          </p:cNvPicPr>
          <p:nvPr/>
        </p:nvPicPr>
        <p:blipFill>
          <a:blip r:embed="rId3"/>
          <a:stretch>
            <a:fillRect/>
          </a:stretch>
        </p:blipFill>
        <p:spPr>
          <a:xfrm>
            <a:off x="2739540" y="4039820"/>
            <a:ext cx="3991824" cy="2214733"/>
          </a:xfrm>
          <a:prstGeom prst="rect">
            <a:avLst/>
          </a:prstGeom>
          <a:ln>
            <a:noFill/>
          </a:ln>
          <a:effectLst>
            <a:softEdge rad="112500"/>
          </a:effectLst>
        </p:spPr>
      </p:pic>
    </p:spTree>
    <p:extLst>
      <p:ext uri="{BB962C8B-B14F-4D97-AF65-F5344CB8AC3E}">
        <p14:creationId xmlns:p14="http://schemas.microsoft.com/office/powerpoint/2010/main" val="1184090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955678"/>
            <a:ext cx="8229600" cy="684885"/>
          </a:xfrm>
        </p:spPr>
        <p:txBody>
          <a:bodyPr>
            <a:normAutofit fontScale="90000"/>
          </a:bodyPr>
          <a:lstStyle/>
          <a:p>
            <a:r>
              <a:rPr lang="fa-IR" sz="2800" b="1" dirty="0">
                <a:solidFill>
                  <a:prstClr val="black"/>
                </a:solidFill>
                <a:latin typeface="Calibri Light" panose="020F0302020204030204"/>
                <a:cs typeface="B Titr" panose="00000700000000000000" pitchFamily="2" charset="-78"/>
              </a:rPr>
              <a:t>جوانان از مصرف میوه و سبزی فراری هستند</a:t>
            </a:r>
            <a:r>
              <a:rPr lang="en-US" sz="4400" dirty="0">
                <a:solidFill>
                  <a:prstClr val="black"/>
                </a:solidFill>
                <a:latin typeface="Calibri Light" panose="020F0302020204030204"/>
              </a:rPr>
              <a:t/>
            </a:r>
            <a:br>
              <a:rPr lang="en-US" sz="4400" dirty="0">
                <a:solidFill>
                  <a:prstClr val="black"/>
                </a:solidFill>
                <a:latin typeface="Calibri Light" panose="020F0302020204030204"/>
              </a:rPr>
            </a:br>
            <a:endParaRPr lang="fa-IR" dirty="0"/>
          </a:p>
        </p:txBody>
      </p:sp>
      <p:sp>
        <p:nvSpPr>
          <p:cNvPr id="3" name="Content Placeholder 2"/>
          <p:cNvSpPr>
            <a:spLocks noGrp="1"/>
          </p:cNvSpPr>
          <p:nvPr>
            <p:ph idx="1"/>
          </p:nvPr>
        </p:nvSpPr>
        <p:spPr>
          <a:xfrm>
            <a:off x="143555" y="1596539"/>
            <a:ext cx="8856890" cy="4733856"/>
          </a:xfrm>
        </p:spPr>
        <p:txBody>
          <a:bodyPr>
            <a:normAutofit lnSpcReduction="10000"/>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به عقیده محققان فقط 16 درصد جوانان توصیه های غذایی درست را رعایت می کنند و اکثر آن ها میانه خوبی با میوه و سبزیجات </a:t>
            </a:r>
            <a:r>
              <a:rPr lang="fa-IR" b="1" dirty="0" smtClean="0">
                <a:solidFill>
                  <a:prstClr val="black"/>
                </a:solidFill>
                <a:cs typeface="B Nazanin" panose="00000400000000000000" pitchFamily="2" charset="-78"/>
              </a:rPr>
              <a:t>ندارند</a:t>
            </a:r>
            <a:r>
              <a:rPr lang="en-US" b="1" dirty="0" smtClean="0">
                <a:solidFill>
                  <a:prstClr val="black"/>
                </a:solidFill>
                <a:cs typeface="B Nazanin" panose="00000400000000000000" pitchFamily="2" charset="-78"/>
              </a:rPr>
              <a:t>.</a:t>
            </a:r>
          </a:p>
          <a:p>
            <a:pPr marL="228600" lvl="0" indent="-228600" algn="just" rtl="1">
              <a:lnSpc>
                <a:spcPct val="90000"/>
              </a:lnSpc>
              <a:spcBef>
                <a:spcPts val="1000"/>
              </a:spcBef>
            </a:pP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نتایج </a:t>
            </a:r>
            <a:r>
              <a:rPr lang="fa-IR" b="1" dirty="0">
                <a:solidFill>
                  <a:prstClr val="black"/>
                </a:solidFill>
                <a:cs typeface="B Nazanin" panose="00000400000000000000" pitchFamily="2" charset="-78"/>
              </a:rPr>
              <a:t>بررسی ها نشان داده است که از بین داوطلب های 18 تا 20 ساله فقط 16 درصد آن ها روزانه به قانون </a:t>
            </a:r>
            <a:r>
              <a:rPr lang="fa-IR" b="1" u="sng" dirty="0">
                <a:solidFill>
                  <a:prstClr val="black"/>
                </a:solidFill>
                <a:cs typeface="B Nazanin" panose="00000400000000000000" pitchFamily="2" charset="-78"/>
              </a:rPr>
              <a:t>5</a:t>
            </a:r>
            <a:r>
              <a:rPr lang="en-US" b="1" u="sng" dirty="0" smtClean="0">
                <a:solidFill>
                  <a:prstClr val="black"/>
                </a:solidFill>
                <a:cs typeface="B Nazanin" panose="00000400000000000000" pitchFamily="2" charset="-78"/>
                <a:hlinkClick r:id="rId2"/>
              </a:rPr>
              <a:t> </a:t>
            </a:r>
            <a:r>
              <a:rPr lang="fa-IR" b="1" u="sng" dirty="0">
                <a:solidFill>
                  <a:prstClr val="black"/>
                </a:solidFill>
                <a:cs typeface="B Nazanin" panose="00000400000000000000" pitchFamily="2" charset="-78"/>
                <a:hlinkClick r:id="rId2"/>
              </a:rPr>
              <a:t>واحد میوه و سبزیجات در روز </a:t>
            </a:r>
            <a:r>
              <a:rPr lang="fa-IR" b="1" dirty="0">
                <a:solidFill>
                  <a:prstClr val="black"/>
                </a:solidFill>
                <a:cs typeface="B Nazanin" panose="00000400000000000000" pitchFamily="2" charset="-78"/>
              </a:rPr>
              <a:t>و یا 3 سهم غذایی لبنیات در روز احترام می گذارند. </a:t>
            </a:r>
            <a:endParaRPr lang="fa-IR" b="1" dirty="0" smtClean="0">
              <a:solidFill>
                <a:prstClr val="black"/>
              </a:solidFill>
              <a:cs typeface="B Nazanin" panose="00000400000000000000" pitchFamily="2" charset="-78"/>
            </a:endParaRPr>
          </a:p>
          <a:p>
            <a:pPr marL="0" lvl="0" indent="0" algn="just" rtl="1">
              <a:lnSpc>
                <a:spcPct val="90000"/>
              </a:lnSpc>
              <a:spcBef>
                <a:spcPts val="1000"/>
              </a:spcBef>
              <a:buNone/>
            </a:pPr>
            <a:r>
              <a:rPr lang="fa-IR" b="1" dirty="0">
                <a:solidFill>
                  <a:prstClr val="black"/>
                </a:solidFill>
                <a:cs typeface="B Nazanin" panose="00000400000000000000" pitchFamily="2" charset="-78"/>
              </a:rPr>
              <a:t> </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در </a:t>
            </a:r>
            <a:r>
              <a:rPr lang="fa-IR" b="1" dirty="0">
                <a:solidFill>
                  <a:prstClr val="black"/>
                </a:solidFill>
                <a:cs typeface="B Nazanin" panose="00000400000000000000" pitchFamily="2" charset="-78"/>
              </a:rPr>
              <a:t>حالی که افراد بالای 65 سال به میزان 52 درصد قوانین تغذیه ای را رعایت می کنند. این درحالیست که به عنوان مثال جذب کلسیم به ویژه برای دخترهای جوان از اهمیت بالایی برخوردار است تا در سنین بالاتر دچار </a:t>
            </a:r>
            <a:r>
              <a:rPr lang="fa-IR" b="1" u="sng" dirty="0">
                <a:solidFill>
                  <a:prstClr val="black"/>
                </a:solidFill>
                <a:cs typeface="B Nazanin" panose="00000400000000000000" pitchFamily="2" charset="-78"/>
                <a:hlinkClick r:id="rId3"/>
              </a:rPr>
              <a:t>پوکی استخوان</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نشوند</a:t>
            </a:r>
            <a:r>
              <a:rPr lang="en-US" b="1" dirty="0">
                <a:solidFill>
                  <a:prstClr val="black"/>
                </a:solidFill>
                <a:cs typeface="B Nazanin" panose="00000400000000000000" pitchFamily="2" charset="-78"/>
              </a:rPr>
              <a:t>.</a:t>
            </a:r>
          </a:p>
          <a:p>
            <a:pPr marL="228600" lvl="0" indent="-228600" algn="just" rtl="1">
              <a:lnSpc>
                <a:spcPct val="90000"/>
              </a:lnSpc>
              <a:spcBef>
                <a:spcPts val="1000"/>
              </a:spcBef>
            </a:pPr>
            <a:endParaRPr lang="fa-IR" dirty="0">
              <a:solidFill>
                <a:prstClr val="black"/>
              </a:solidFill>
            </a:endParaRPr>
          </a:p>
          <a:p>
            <a:pPr algn="just"/>
            <a:endParaRPr lang="fa-IR" dirty="0"/>
          </a:p>
        </p:txBody>
      </p:sp>
    </p:spTree>
    <p:extLst>
      <p:ext uri="{BB962C8B-B14F-4D97-AF65-F5344CB8AC3E}">
        <p14:creationId xmlns:p14="http://schemas.microsoft.com/office/powerpoint/2010/main" val="2975413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369770"/>
            <a:ext cx="8229600" cy="684885"/>
          </a:xfrm>
        </p:spPr>
        <p:txBody>
          <a:bodyPr>
            <a:normAutofit fontScale="90000"/>
          </a:bodyPr>
          <a:lstStyle/>
          <a:p>
            <a:r>
              <a:rPr lang="en-US" sz="2800" b="1" dirty="0" smtClean="0">
                <a:solidFill>
                  <a:prstClr val="black"/>
                </a:solidFill>
                <a:latin typeface="Calibri Light" panose="020F0302020204030204"/>
                <a:cs typeface="B Titr" panose="00000700000000000000" pitchFamily="2" charset="-78"/>
              </a:rPr>
              <a:t/>
            </a:r>
            <a:br>
              <a:rPr lang="en-US" sz="2800" b="1" dirty="0" smtClean="0">
                <a:solidFill>
                  <a:prstClr val="black"/>
                </a:solidFill>
                <a:latin typeface="Calibri Light" panose="020F0302020204030204"/>
                <a:cs typeface="B Titr" panose="00000700000000000000" pitchFamily="2" charset="-78"/>
              </a:rPr>
            </a:br>
            <a:r>
              <a:rPr lang="en-US" sz="4400" dirty="0">
                <a:solidFill>
                  <a:prstClr val="black"/>
                </a:solidFill>
                <a:latin typeface="Calibri Light" panose="020F0302020204030204"/>
              </a:rPr>
              <a:t/>
            </a:r>
            <a:br>
              <a:rPr lang="en-US" sz="4400" dirty="0">
                <a:solidFill>
                  <a:prstClr val="black"/>
                </a:solidFill>
                <a:latin typeface="Calibri Light" panose="020F0302020204030204"/>
              </a:rPr>
            </a:br>
            <a:endParaRPr lang="fa-IR" dirty="0"/>
          </a:p>
        </p:txBody>
      </p:sp>
      <p:sp>
        <p:nvSpPr>
          <p:cNvPr id="3" name="Content Placeholder 2"/>
          <p:cNvSpPr>
            <a:spLocks noGrp="1"/>
          </p:cNvSpPr>
          <p:nvPr>
            <p:ph idx="1"/>
          </p:nvPr>
        </p:nvSpPr>
        <p:spPr>
          <a:xfrm>
            <a:off x="448964" y="1901951"/>
            <a:ext cx="8695035" cy="4886560"/>
          </a:xfrm>
        </p:spPr>
        <p:txBody>
          <a:bodyPr/>
          <a:lstStyle/>
          <a:p>
            <a:pPr marL="228600" lvl="0" indent="-228600" algn="just" rtl="1">
              <a:spcBef>
                <a:spcPts val="1000"/>
              </a:spcBef>
            </a:pPr>
            <a:r>
              <a:rPr lang="fa-IR" b="1" dirty="0">
                <a:solidFill>
                  <a:prstClr val="black"/>
                </a:solidFill>
                <a:cs typeface="B Nazanin" panose="00000400000000000000" pitchFamily="2" charset="-78"/>
              </a:rPr>
              <a:t>امروزه يکي ازمواد غذايي پرمصرف درکشور چيپس و پفک و به طورکلي سيب زميني سرخ شده به روش صنعتي است که متاسفانه در نوجوانان و جوانان بيشتر از سايرين ديده مي شود و به علت قرار داشتن نوجوانان درسن رشد مي تواند اثرات </a:t>
            </a:r>
            <a:r>
              <a:rPr lang="fa-IR" b="1" dirty="0" smtClean="0">
                <a:solidFill>
                  <a:prstClr val="black"/>
                </a:solidFill>
                <a:cs typeface="B Nazanin" panose="00000400000000000000" pitchFamily="2" charset="-78"/>
              </a:rPr>
              <a:t>جبران ناپذيري داشته باشد</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spcBef>
                <a:spcPts val="1000"/>
              </a:spcBef>
            </a:pPr>
            <a:r>
              <a:rPr lang="fa-IR" b="1" dirty="0" smtClean="0">
                <a:solidFill>
                  <a:prstClr val="black"/>
                </a:solidFill>
                <a:cs typeface="B Nazanin" panose="00000400000000000000" pitchFamily="2" charset="-78"/>
              </a:rPr>
              <a:t>ماده </a:t>
            </a:r>
            <a:r>
              <a:rPr lang="fa-IR" b="1" dirty="0">
                <a:solidFill>
                  <a:prstClr val="black"/>
                </a:solidFill>
                <a:cs typeface="B Nazanin" panose="00000400000000000000" pitchFamily="2" charset="-78"/>
              </a:rPr>
              <a:t>سمي "آکريلاميد"،موجود در سيب زميني سرخ کرده تضعيف سيستم ايمني بدن،ابتلا به بيماري هاي عفوني و سرطان را افزايش مي دهد</a:t>
            </a:r>
            <a:r>
              <a:rPr lang="en-US" b="1" dirty="0" smtClean="0">
                <a:solidFill>
                  <a:prstClr val="black"/>
                </a:solidFill>
                <a:cs typeface="B Nazanin" panose="00000400000000000000" pitchFamily="2" charset="-78"/>
              </a:rPr>
              <a:t>.</a:t>
            </a:r>
            <a:endParaRPr lang="fa-IR" dirty="0">
              <a:solidFill>
                <a:prstClr val="black"/>
              </a:solidFill>
            </a:endParaRPr>
          </a:p>
        </p:txBody>
      </p:sp>
      <p:pic>
        <p:nvPicPr>
          <p:cNvPr id="4" name="Picture 3"/>
          <p:cNvPicPr>
            <a:picLocks noChangeAspect="1"/>
          </p:cNvPicPr>
          <p:nvPr/>
        </p:nvPicPr>
        <p:blipFill>
          <a:blip r:embed="rId2"/>
          <a:stretch>
            <a:fillRect/>
          </a:stretch>
        </p:blipFill>
        <p:spPr>
          <a:xfrm>
            <a:off x="3350359" y="5114925"/>
            <a:ext cx="3085107" cy="1743075"/>
          </a:xfrm>
          <a:prstGeom prst="rect">
            <a:avLst/>
          </a:prstGeom>
        </p:spPr>
      </p:pic>
      <p:pic>
        <p:nvPicPr>
          <p:cNvPr id="5" name="Picture 4"/>
          <p:cNvPicPr>
            <a:picLocks noChangeAspect="1"/>
          </p:cNvPicPr>
          <p:nvPr/>
        </p:nvPicPr>
        <p:blipFill>
          <a:blip r:embed="rId3"/>
          <a:stretch>
            <a:fillRect/>
          </a:stretch>
        </p:blipFill>
        <p:spPr>
          <a:xfrm>
            <a:off x="589975" y="5114925"/>
            <a:ext cx="2619375" cy="1743075"/>
          </a:xfrm>
          <a:prstGeom prst="rect">
            <a:avLst/>
          </a:prstGeom>
          <a:ln>
            <a:noFill/>
          </a:ln>
          <a:effectLst>
            <a:softEdge rad="112500"/>
          </a:effectLst>
        </p:spPr>
      </p:pic>
    </p:spTree>
    <p:extLst>
      <p:ext uri="{BB962C8B-B14F-4D97-AF65-F5344CB8AC3E}">
        <p14:creationId xmlns:p14="http://schemas.microsoft.com/office/powerpoint/2010/main" val="1277179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3554" y="1517900"/>
            <a:ext cx="9000445" cy="4733855"/>
          </a:xfrm>
        </p:spPr>
        <p:txBody>
          <a:bodyPr/>
          <a:lstStyle/>
          <a:p>
            <a:pPr marL="228600" lvl="0" indent="-228600" algn="just" rtl="1">
              <a:lnSpc>
                <a:spcPct val="90000"/>
              </a:lnSpc>
              <a:spcBef>
                <a:spcPts val="1000"/>
              </a:spcBef>
            </a:pPr>
            <a:endParaRPr lang="fa-IR"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a:solidFill>
                  <a:prstClr val="black"/>
                </a:solidFill>
                <a:cs typeface="B Nazanin" panose="00000400000000000000" pitchFamily="2" charset="-78"/>
              </a:rPr>
              <a:t>عوارض عصبي اين سم شامل اختلال هوشياري</a:t>
            </a:r>
            <a:r>
              <a:rPr lang="fa-IR" b="1" dirty="0" smtClean="0">
                <a:solidFill>
                  <a:prstClr val="black"/>
                </a:solidFill>
                <a:cs typeface="B Nazanin" panose="00000400000000000000" pitchFamily="2" charset="-78"/>
              </a:rPr>
              <a:t>، ضعف، تحريک </a:t>
            </a:r>
            <a:r>
              <a:rPr lang="fa-IR" b="1" dirty="0">
                <a:solidFill>
                  <a:prstClr val="black"/>
                </a:solidFill>
                <a:cs typeface="B Nazanin" panose="00000400000000000000" pitchFamily="2" charset="-78"/>
              </a:rPr>
              <a:t>پذيري و تغييرات رفتاري است</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endParaRPr lang="en-US" b="1" dirty="0" smtClean="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اختلالات </a:t>
            </a:r>
            <a:r>
              <a:rPr lang="fa-IR" b="1" dirty="0">
                <a:solidFill>
                  <a:prstClr val="black"/>
                </a:solidFill>
                <a:cs typeface="B Nazanin" panose="00000400000000000000" pitchFamily="2" charset="-78"/>
              </a:rPr>
              <a:t>باروري همچون تغيير دررفتارهاي جنسي</a:t>
            </a:r>
            <a:r>
              <a:rPr lang="fa-IR" b="1" dirty="0" smtClean="0">
                <a:solidFill>
                  <a:prstClr val="black"/>
                </a:solidFill>
                <a:cs typeface="B Nazanin" panose="00000400000000000000" pitchFamily="2" charset="-78"/>
              </a:rPr>
              <a:t>، ناباروري </a:t>
            </a:r>
            <a:r>
              <a:rPr lang="fa-IR" b="1" dirty="0">
                <a:solidFill>
                  <a:prstClr val="black"/>
                </a:solidFill>
                <a:cs typeface="B Nazanin" panose="00000400000000000000" pitchFamily="2" charset="-78"/>
              </a:rPr>
              <a:t>و سقط</a:t>
            </a:r>
            <a:r>
              <a:rPr lang="fa-IR" b="1" dirty="0" smtClean="0">
                <a:solidFill>
                  <a:prstClr val="black"/>
                </a:solidFill>
                <a:cs typeface="B Nazanin" panose="00000400000000000000" pitchFamily="2" charset="-78"/>
              </a:rPr>
              <a:t>، تحريک </a:t>
            </a:r>
            <a:r>
              <a:rPr lang="fa-IR" b="1" dirty="0">
                <a:solidFill>
                  <a:prstClr val="black"/>
                </a:solidFill>
                <a:cs typeface="B Nazanin" panose="00000400000000000000" pitchFamily="2" charset="-78"/>
              </a:rPr>
              <a:t>و قرمزي پوست و نيز قرمزي چشم ها و عفونت هاي چشمي  از ديگر عوارض آکريلاميد است</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آکريلاميد </a:t>
            </a:r>
            <a:r>
              <a:rPr lang="fa-IR" b="1" dirty="0">
                <a:solidFill>
                  <a:prstClr val="black"/>
                </a:solidFill>
                <a:cs typeface="B Nazanin" panose="00000400000000000000" pitchFamily="2" charset="-78"/>
              </a:rPr>
              <a:t>در مقايسه با ساير مواد سمّي شناخته شده در ديگر مواد غذايي مي تواند صدها برابر خطرناک تر است</a:t>
            </a:r>
            <a:r>
              <a:rPr lang="en-US" b="1" dirty="0">
                <a:solidFill>
                  <a:prstClr val="black"/>
                </a:solidFill>
                <a:cs typeface="B Nazanin" panose="00000400000000000000" pitchFamily="2" charset="-78"/>
              </a:rPr>
              <a:t>.</a:t>
            </a:r>
            <a:endParaRPr lang="fa-IR" dirty="0"/>
          </a:p>
        </p:txBody>
      </p:sp>
    </p:spTree>
    <p:extLst>
      <p:ext uri="{BB962C8B-B14F-4D97-AF65-F5344CB8AC3E}">
        <p14:creationId xmlns:p14="http://schemas.microsoft.com/office/powerpoint/2010/main" val="696722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7085" y="1901950"/>
            <a:ext cx="8856890" cy="4745596"/>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نيمه آب پز کردن سيب زميني قبل از سرخ کردن و استفاده از روغن مخصوص سرخ کردن به جاي روغن مايع و جامد به دليل جلوگيري از داغ شدن بيش از حد روغن</a:t>
            </a:r>
            <a:r>
              <a:rPr lang="fa-IR" b="1" dirty="0" smtClean="0">
                <a:solidFill>
                  <a:prstClr val="black"/>
                </a:solidFill>
                <a:cs typeface="B Nazanin" panose="00000400000000000000" pitchFamily="2" charset="-78"/>
              </a:rPr>
              <a:t>، در </a:t>
            </a:r>
            <a:r>
              <a:rPr lang="fa-IR" b="1" dirty="0">
                <a:solidFill>
                  <a:prstClr val="black"/>
                </a:solidFill>
                <a:cs typeface="B Nazanin" panose="00000400000000000000" pitchFamily="2" charset="-78"/>
              </a:rPr>
              <a:t>کاهش توليد آکريلاميد موثر است</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endParaRPr lang="fa-IR"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يک </a:t>
            </a:r>
            <a:r>
              <a:rPr lang="fa-IR" b="1" dirty="0">
                <a:solidFill>
                  <a:prstClr val="black"/>
                </a:solidFill>
                <a:cs typeface="B Nazanin" panose="00000400000000000000" pitchFamily="2" charset="-78"/>
              </a:rPr>
              <a:t>سري مواد غذايي همچون </a:t>
            </a:r>
            <a:r>
              <a:rPr lang="fa-IR" b="1" dirty="0" smtClean="0">
                <a:solidFill>
                  <a:prstClr val="black"/>
                </a:solidFill>
                <a:cs typeface="B Nazanin" panose="00000400000000000000" pitchFamily="2" charset="-78"/>
              </a:rPr>
              <a:t>گوشت قرمز، ماهي، شير، پنير، سبزيجات </a:t>
            </a:r>
            <a:r>
              <a:rPr lang="fa-IR" b="1" dirty="0">
                <a:solidFill>
                  <a:prstClr val="black"/>
                </a:solidFill>
                <a:cs typeface="B Nazanin" panose="00000400000000000000" pitchFamily="2" charset="-78"/>
              </a:rPr>
              <a:t>و انواع ميوه ها حتي </a:t>
            </a:r>
            <a:r>
              <a:rPr lang="fa-IR" b="1" dirty="0" smtClean="0">
                <a:solidFill>
                  <a:prstClr val="black"/>
                </a:solidFill>
                <a:cs typeface="B Nazanin" panose="00000400000000000000" pitchFamily="2" charset="-78"/>
              </a:rPr>
              <a:t>در صورت </a:t>
            </a:r>
            <a:r>
              <a:rPr lang="fa-IR" b="1" dirty="0">
                <a:solidFill>
                  <a:prstClr val="black"/>
                </a:solidFill>
                <a:cs typeface="B Nazanin" panose="00000400000000000000" pitchFamily="2" charset="-78"/>
              </a:rPr>
              <a:t>سرخ شدن نيز آکريلاميد توليد نمي کنند.</a:t>
            </a:r>
          </a:p>
          <a:p>
            <a:pPr marL="228600" lvl="0" indent="-228600" algn="just" rtl="1">
              <a:lnSpc>
                <a:spcPct val="90000"/>
              </a:lnSpc>
              <a:spcBef>
                <a:spcPts val="1000"/>
              </a:spcBef>
            </a:pPr>
            <a:endParaRPr lang="fa-IR" dirty="0">
              <a:solidFill>
                <a:prstClr val="black"/>
              </a:solidFill>
            </a:endParaRPr>
          </a:p>
          <a:p>
            <a:pPr marL="228600" lvl="0" indent="-228600" algn="just" rtl="1">
              <a:lnSpc>
                <a:spcPct val="90000"/>
              </a:lnSpc>
              <a:spcBef>
                <a:spcPts val="1000"/>
              </a:spcBef>
            </a:pPr>
            <a:endParaRPr lang="fa-IR" dirty="0">
              <a:solidFill>
                <a:prstClr val="black"/>
              </a:solidFill>
            </a:endParaRPr>
          </a:p>
          <a:p>
            <a:pPr algn="just"/>
            <a:endParaRPr lang="fa-IR" dirty="0"/>
          </a:p>
        </p:txBody>
      </p:sp>
      <p:pic>
        <p:nvPicPr>
          <p:cNvPr id="5" name="Picture 4"/>
          <p:cNvPicPr>
            <a:picLocks noChangeAspect="1"/>
          </p:cNvPicPr>
          <p:nvPr/>
        </p:nvPicPr>
        <p:blipFill>
          <a:blip r:embed="rId2"/>
          <a:stretch>
            <a:fillRect/>
          </a:stretch>
        </p:blipFill>
        <p:spPr>
          <a:xfrm>
            <a:off x="438689" y="4986020"/>
            <a:ext cx="2571750" cy="1771650"/>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3322042" y="4947920"/>
            <a:ext cx="2466975" cy="1847850"/>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6010133" y="4947920"/>
            <a:ext cx="2752725" cy="1847850"/>
          </a:xfrm>
          <a:prstGeom prst="rect">
            <a:avLst/>
          </a:prstGeom>
          <a:ln>
            <a:noFill/>
          </a:ln>
          <a:effectLst>
            <a:softEdge rad="112500"/>
          </a:effectLst>
        </p:spPr>
      </p:pic>
    </p:spTree>
    <p:extLst>
      <p:ext uri="{BB962C8B-B14F-4D97-AF65-F5344CB8AC3E}">
        <p14:creationId xmlns:p14="http://schemas.microsoft.com/office/powerpoint/2010/main" val="4213175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1180" y="-1304855"/>
            <a:ext cx="5176415" cy="6462097"/>
          </a:xfrm>
        </p:spPr>
        <p:txBody>
          <a:bodyPr>
            <a:normAutofit/>
          </a:bodyPr>
          <a:lstStyle/>
          <a:p>
            <a:pPr algn="ctr">
              <a:lnSpc>
                <a:spcPct val="200000"/>
              </a:lnSpc>
            </a:pPr>
            <a:r>
              <a:rPr lang="fa-IR" sz="4000" b="1" dirty="0" smtClean="0">
                <a:solidFill>
                  <a:schemeClr val="tx1"/>
                </a:solidFill>
                <a:latin typeface="IranNastaliq" panose="02020505000000020003" pitchFamily="18" charset="0"/>
                <a:cs typeface="IranNastaliq" panose="02020505000000020003" pitchFamily="18" charset="0"/>
              </a:rPr>
              <a:t>الگوی </a:t>
            </a:r>
            <a:r>
              <a:rPr lang="fa-IR" sz="4000" b="1" dirty="0">
                <a:solidFill>
                  <a:schemeClr val="tx1"/>
                </a:solidFill>
                <a:latin typeface="IranNastaliq" panose="02020505000000020003" pitchFamily="18" charset="0"/>
                <a:cs typeface="IranNastaliq" panose="02020505000000020003" pitchFamily="18" charset="0"/>
              </a:rPr>
              <a:t>غذایی صحیح </a:t>
            </a:r>
            <a:r>
              <a:rPr lang="fa-IR" sz="4000" b="1" dirty="0" smtClean="0">
                <a:solidFill>
                  <a:schemeClr val="tx1"/>
                </a:solidFill>
                <a:latin typeface="IranNastaliq" panose="02020505000000020003" pitchFamily="18" charset="0"/>
                <a:cs typeface="IranNastaliq" panose="02020505000000020003" pitchFamily="18" charset="0"/>
              </a:rPr>
              <a:t/>
            </a:r>
            <a:br>
              <a:rPr lang="fa-IR" sz="4000" b="1" dirty="0" smtClean="0">
                <a:solidFill>
                  <a:schemeClr val="tx1"/>
                </a:solidFill>
                <a:latin typeface="IranNastaliq" panose="02020505000000020003" pitchFamily="18" charset="0"/>
                <a:cs typeface="IranNastaliq" panose="02020505000000020003" pitchFamily="18" charset="0"/>
              </a:rPr>
            </a:br>
            <a:r>
              <a:rPr lang="fa-IR" sz="4000" b="1" dirty="0" smtClean="0">
                <a:solidFill>
                  <a:schemeClr val="tx1"/>
                </a:solidFill>
                <a:latin typeface="IranNastaliq" panose="02020505000000020003" pitchFamily="18" charset="0"/>
                <a:cs typeface="IranNastaliq" panose="02020505000000020003" pitchFamily="18" charset="0"/>
              </a:rPr>
              <a:t>با </a:t>
            </a:r>
            <a:r>
              <a:rPr lang="fa-IR" sz="4000" b="1" dirty="0">
                <a:solidFill>
                  <a:schemeClr val="tx1"/>
                </a:solidFill>
                <a:latin typeface="IranNastaliq" panose="02020505000000020003" pitchFamily="18" charset="0"/>
                <a:cs typeface="IranNastaliq" panose="02020505000000020003" pitchFamily="18" charset="0"/>
              </a:rPr>
              <a:t>تاکید بر پیشگیری از </a:t>
            </a:r>
            <a:r>
              <a:rPr lang="fa-IR" sz="4000" b="1" dirty="0" smtClean="0">
                <a:solidFill>
                  <a:schemeClr val="tx1"/>
                </a:solidFill>
                <a:latin typeface="IranNastaliq" panose="02020505000000020003" pitchFamily="18" charset="0"/>
                <a:cs typeface="IranNastaliq" panose="02020505000000020003" pitchFamily="18" charset="0"/>
              </a:rPr>
              <a:t>عوامل </a:t>
            </a:r>
            <a:r>
              <a:rPr lang="fa-IR" sz="4000" b="1" dirty="0">
                <a:solidFill>
                  <a:schemeClr val="tx1"/>
                </a:solidFill>
                <a:latin typeface="IranNastaliq" panose="02020505000000020003" pitchFamily="18" charset="0"/>
                <a:cs typeface="IranNastaliq" panose="02020505000000020003" pitchFamily="18" charset="0"/>
              </a:rPr>
              <a:t>خطر تغذیه </a:t>
            </a:r>
            <a:r>
              <a:rPr lang="fa-IR" sz="4000" b="1" dirty="0" smtClean="0">
                <a:solidFill>
                  <a:schemeClr val="tx1"/>
                </a:solidFill>
                <a:latin typeface="IranNastaliq" panose="02020505000000020003" pitchFamily="18" charset="0"/>
                <a:cs typeface="IranNastaliq" panose="02020505000000020003" pitchFamily="18" charset="0"/>
              </a:rPr>
              <a:t>ای</a:t>
            </a:r>
            <a:br>
              <a:rPr lang="fa-IR" sz="4000" b="1" dirty="0" smtClean="0">
                <a:solidFill>
                  <a:schemeClr val="tx1"/>
                </a:solidFill>
                <a:latin typeface="IranNastaliq" panose="02020505000000020003" pitchFamily="18" charset="0"/>
                <a:cs typeface="IranNastaliq" panose="02020505000000020003" pitchFamily="18" charset="0"/>
              </a:rPr>
            </a:br>
            <a:r>
              <a:rPr lang="fa-IR" sz="4000" b="1" dirty="0" smtClean="0">
                <a:solidFill>
                  <a:schemeClr val="tx1"/>
                </a:solidFill>
                <a:latin typeface="IranNastaliq" panose="02020505000000020003" pitchFamily="18" charset="0"/>
                <a:cs typeface="IranNastaliq" panose="02020505000000020003" pitchFamily="18" charset="0"/>
              </a:rPr>
              <a:t> </a:t>
            </a:r>
            <a:r>
              <a:rPr lang="fa-IR" sz="4000" b="1" dirty="0">
                <a:solidFill>
                  <a:schemeClr val="tx1"/>
                </a:solidFill>
                <a:latin typeface="IranNastaliq" panose="02020505000000020003" pitchFamily="18" charset="0"/>
                <a:cs typeface="IranNastaliq" panose="02020505000000020003" pitchFamily="18" charset="0"/>
              </a:rPr>
              <a:t>در بیماری های </a:t>
            </a:r>
            <a:r>
              <a:rPr lang="fa-IR" sz="4000" b="1" dirty="0" smtClean="0">
                <a:solidFill>
                  <a:schemeClr val="tx1"/>
                </a:solidFill>
                <a:latin typeface="IranNastaliq" panose="02020505000000020003" pitchFamily="18" charset="0"/>
                <a:cs typeface="IranNastaliq" panose="02020505000000020003" pitchFamily="18" charset="0"/>
              </a:rPr>
              <a:t>غیرواگیر</a:t>
            </a:r>
            <a:endParaRPr lang="en-US" sz="4000" dirty="0">
              <a:solidFill>
                <a:schemeClr val="tx1"/>
              </a:solidFill>
              <a:latin typeface="IranNastaliq" panose="02020505000000020003" pitchFamily="18" charset="0"/>
              <a:cs typeface="IranNastaliq" panose="02020505000000020003" pitchFamily="18" charset="0"/>
            </a:endParaRPr>
          </a:p>
        </p:txBody>
      </p:sp>
      <p:pic>
        <p:nvPicPr>
          <p:cNvPr id="4" name="Picture 2" descr="E:\cloud\drive\websites\ppttemplate\ppt\logo-ppttemplat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8674" y="6531587"/>
            <a:ext cx="1161288" cy="2502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559" y="4658207"/>
            <a:ext cx="4275739" cy="2031325"/>
          </a:xfrm>
          <a:prstGeom prst="rect">
            <a:avLst/>
          </a:prstGeom>
          <a:noFill/>
        </p:spPr>
        <p:txBody>
          <a:bodyPr wrap="square" rtlCol="1">
            <a:spAutoFit/>
          </a:bodyPr>
          <a:lstStyle/>
          <a:p>
            <a:pPr algn="ctr">
              <a:lnSpc>
                <a:spcPct val="150000"/>
              </a:lnSpc>
            </a:pPr>
            <a:r>
              <a:rPr lang="fa-IR" sz="3200" b="1" dirty="0" smtClean="0">
                <a:latin typeface="IranNastaliq" panose="02020505000000020003" pitchFamily="18" charset="0"/>
                <a:cs typeface="IranNastaliq" panose="02020505000000020003" pitchFamily="18" charset="0"/>
              </a:rPr>
              <a:t>علیرضا تابعی</a:t>
            </a:r>
          </a:p>
          <a:p>
            <a:pPr algn="ctr">
              <a:lnSpc>
                <a:spcPct val="150000"/>
              </a:lnSpc>
            </a:pPr>
            <a:r>
              <a:rPr lang="fa-IR" sz="2800" dirty="0" smtClean="0">
                <a:latin typeface="IranNastaliq" panose="02020505000000020003" pitchFamily="18" charset="0"/>
                <a:cs typeface="IranNastaliq" panose="02020505000000020003" pitchFamily="18" charset="0"/>
              </a:rPr>
              <a:t>کارشناس ارشد تغذیه</a:t>
            </a:r>
          </a:p>
          <a:p>
            <a:pPr algn="ctr">
              <a:lnSpc>
                <a:spcPct val="150000"/>
              </a:lnSpc>
            </a:pPr>
            <a:r>
              <a:rPr lang="fa-IR" sz="2400" dirty="0" smtClean="0">
                <a:latin typeface="IranNastaliq" panose="02020505000000020003" pitchFamily="18" charset="0"/>
                <a:cs typeface="IranNastaliq" panose="02020505000000020003" pitchFamily="18" charset="0"/>
              </a:rPr>
              <a:t>تابستان 98</a:t>
            </a:r>
            <a:endParaRPr lang="fa-IR" sz="24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29600" cy="684885"/>
          </a:xfrm>
        </p:spPr>
        <p:txBody>
          <a:bodyPr>
            <a:normAutofit fontScale="90000"/>
          </a:bodyPr>
          <a:lstStyle/>
          <a:p>
            <a:pPr rtl="1"/>
            <a:r>
              <a:rPr lang="fa-IR" sz="3100" b="1" dirty="0">
                <a:solidFill>
                  <a:prstClr val="black"/>
                </a:solidFill>
                <a:latin typeface="Calibri Light" panose="020F0302020204030204"/>
                <a:cs typeface="B Titr" panose="00000700000000000000" pitchFamily="2" charset="-78"/>
              </a:rPr>
              <a:t>تغذيه و </a:t>
            </a:r>
            <a:r>
              <a:rPr lang="fa-IR" sz="3100" b="1" dirty="0" smtClean="0">
                <a:solidFill>
                  <a:prstClr val="black"/>
                </a:solidFill>
                <a:latin typeface="Calibri Light" panose="020F0302020204030204"/>
                <a:cs typeface="B Titr" panose="00000700000000000000" pitchFamily="2" charset="-78"/>
              </a:rPr>
              <a:t>خستگي </a:t>
            </a:r>
            <a:r>
              <a:rPr lang="en-US" sz="3100" b="1" dirty="0" smtClean="0">
                <a:solidFill>
                  <a:prstClr val="black"/>
                </a:solidFill>
                <a:latin typeface="Calibri Light" panose="020F0302020204030204"/>
                <a:cs typeface="B Titr" panose="00000700000000000000" pitchFamily="2" charset="-78"/>
              </a:rPr>
              <a:t>:</a:t>
            </a:r>
            <a:r>
              <a:rPr lang="en-US" sz="4400" dirty="0">
                <a:solidFill>
                  <a:prstClr val="black"/>
                </a:solidFill>
                <a:latin typeface="Calibri Light" panose="020F0302020204030204"/>
              </a:rPr>
              <a:t/>
            </a:r>
            <a:br>
              <a:rPr lang="en-US" sz="4400" dirty="0">
                <a:solidFill>
                  <a:prstClr val="black"/>
                </a:solidFill>
                <a:latin typeface="Calibri Light" panose="020F0302020204030204"/>
              </a:rPr>
            </a:br>
            <a:endParaRPr lang="fa-IR" dirty="0"/>
          </a:p>
        </p:txBody>
      </p:sp>
      <p:sp>
        <p:nvSpPr>
          <p:cNvPr id="3" name="Content Placeholder 2"/>
          <p:cNvSpPr>
            <a:spLocks noGrp="1"/>
          </p:cNvSpPr>
          <p:nvPr>
            <p:ph idx="1"/>
          </p:nvPr>
        </p:nvSpPr>
        <p:spPr>
          <a:xfrm>
            <a:off x="440730" y="1901950"/>
            <a:ext cx="8551480" cy="4733855"/>
          </a:xfrm>
        </p:spPr>
        <p:txBody>
          <a:bodyPr/>
          <a:lstStyle/>
          <a:p>
            <a:pPr marL="228600" lvl="0" indent="-228600" algn="just" rtl="1">
              <a:spcBef>
                <a:spcPts val="1000"/>
              </a:spcBef>
            </a:pPr>
            <a:r>
              <a:rPr lang="fa-IR" b="1" dirty="0">
                <a:solidFill>
                  <a:prstClr val="black"/>
                </a:solidFill>
                <a:cs typeface="B Nazanin" panose="00000400000000000000" pitchFamily="2" charset="-78"/>
              </a:rPr>
              <a:t>متأسفانه امروزه خستگي درسرکلاس از عواملي است که باعث به هم خوردن آرامش رواني ونظم سيستم جسماني </a:t>
            </a:r>
            <a:r>
              <a:rPr lang="fa-IR" b="1" dirty="0" smtClean="0">
                <a:solidFill>
                  <a:prstClr val="black"/>
                </a:solidFill>
                <a:cs typeface="B Nazanin" panose="00000400000000000000" pitchFamily="2" charset="-78"/>
              </a:rPr>
              <a:t>نوجوانان و جوانان </a:t>
            </a:r>
            <a:r>
              <a:rPr lang="fa-IR" b="1" dirty="0">
                <a:solidFill>
                  <a:prstClr val="black"/>
                </a:solidFill>
                <a:cs typeface="B Nazanin" panose="00000400000000000000" pitchFamily="2" charset="-78"/>
              </a:rPr>
              <a:t>مي </a:t>
            </a:r>
            <a:r>
              <a:rPr lang="fa-IR" b="1" dirty="0" smtClean="0">
                <a:solidFill>
                  <a:prstClr val="black"/>
                </a:solidFill>
                <a:cs typeface="B Nazanin" panose="00000400000000000000" pitchFamily="2" charset="-78"/>
              </a:rPr>
              <a:t>شودکه </a:t>
            </a:r>
            <a:r>
              <a:rPr lang="fa-IR" b="1" dirty="0">
                <a:solidFill>
                  <a:prstClr val="black"/>
                </a:solidFill>
                <a:cs typeface="B Nazanin" panose="00000400000000000000" pitchFamily="2" charset="-78"/>
              </a:rPr>
              <a:t>تغذيه و نوع غذاهاي مصرفي درکاهش يا افزايش آن سهم بسزايي دارد</a:t>
            </a:r>
            <a:r>
              <a:rPr lang="en-US" b="1" dirty="0">
                <a:solidFill>
                  <a:prstClr val="black"/>
                </a:solidFill>
                <a:cs typeface="B Nazanin" panose="00000400000000000000" pitchFamily="2" charset="-78"/>
              </a:rPr>
              <a:t> </a:t>
            </a:r>
            <a:r>
              <a:rPr lang="en-US" b="1" dirty="0" smtClean="0">
                <a:solidFill>
                  <a:prstClr val="black"/>
                </a:solidFill>
                <a:cs typeface="B Nazanin" panose="00000400000000000000" pitchFamily="2" charset="-78"/>
              </a:rPr>
              <a:t>. </a:t>
            </a:r>
            <a:endParaRPr lang="fa-IR" b="1" dirty="0" smtClean="0">
              <a:solidFill>
                <a:prstClr val="black"/>
              </a:solidFill>
              <a:cs typeface="B Nazanin" panose="00000400000000000000" pitchFamily="2" charset="-78"/>
            </a:endParaRPr>
          </a:p>
          <a:p>
            <a:pPr marL="0" lvl="0" indent="0" algn="just" rtl="1">
              <a:spcBef>
                <a:spcPts val="1000"/>
              </a:spcBef>
              <a:buNone/>
            </a:pPr>
            <a:endParaRPr lang="fa-IR" b="1" dirty="0" smtClean="0">
              <a:solidFill>
                <a:prstClr val="black"/>
              </a:solidFill>
              <a:cs typeface="B Nazanin" panose="00000400000000000000" pitchFamily="2" charset="-78"/>
            </a:endParaRPr>
          </a:p>
          <a:p>
            <a:pPr marL="228600" lvl="0" indent="-228600" algn="just" rtl="1">
              <a:spcBef>
                <a:spcPts val="1000"/>
              </a:spcBef>
            </a:pPr>
            <a:r>
              <a:rPr lang="fa-IR" b="1" dirty="0" smtClean="0">
                <a:solidFill>
                  <a:prstClr val="black"/>
                </a:solidFill>
                <a:cs typeface="B Nazanin" panose="00000400000000000000" pitchFamily="2" charset="-78"/>
              </a:rPr>
              <a:t>داشتن </a:t>
            </a:r>
            <a:r>
              <a:rPr lang="fa-IR" b="1" dirty="0">
                <a:solidFill>
                  <a:prstClr val="black"/>
                </a:solidFill>
                <a:cs typeface="B Nazanin" panose="00000400000000000000" pitchFamily="2" charset="-78"/>
              </a:rPr>
              <a:t>استرس به همراه برنامه غذايي نامناسب باعث ايجاد خستگي مي شود</a:t>
            </a:r>
            <a:r>
              <a:rPr lang="fa-IR" b="1" dirty="0" smtClean="0">
                <a:solidFill>
                  <a:prstClr val="black"/>
                </a:solidFill>
                <a:cs typeface="B Nazanin" panose="00000400000000000000" pitchFamily="2" charset="-78"/>
              </a:rPr>
              <a:t>. خستگي </a:t>
            </a:r>
            <a:r>
              <a:rPr lang="fa-IR" b="1" dirty="0">
                <a:solidFill>
                  <a:prstClr val="black"/>
                </a:solidFill>
                <a:cs typeface="B Nazanin" panose="00000400000000000000" pitchFamily="2" charset="-78"/>
              </a:rPr>
              <a:t>مزمن به سختي قابل تشخيص است .اين حالت طوري است که </a:t>
            </a:r>
            <a:r>
              <a:rPr lang="fa-IR" b="1" dirty="0" smtClean="0">
                <a:solidFill>
                  <a:prstClr val="black"/>
                </a:solidFill>
                <a:cs typeface="B Nazanin" panose="00000400000000000000" pitchFamily="2" charset="-78"/>
              </a:rPr>
              <a:t>دائماً احساس </a:t>
            </a:r>
            <a:r>
              <a:rPr lang="fa-IR" b="1" dirty="0">
                <a:solidFill>
                  <a:prstClr val="black"/>
                </a:solidFill>
                <a:cs typeface="B Nazanin" panose="00000400000000000000" pitchFamily="2" charset="-78"/>
              </a:rPr>
              <a:t>خستگي مي کند و با </a:t>
            </a:r>
            <a:r>
              <a:rPr lang="fa-IR" b="1" dirty="0" smtClean="0">
                <a:solidFill>
                  <a:prstClr val="black"/>
                </a:solidFill>
                <a:cs typeface="B Nazanin" panose="00000400000000000000" pitchFamily="2" charset="-78"/>
              </a:rPr>
              <a:t>استراحت </a:t>
            </a:r>
            <a:r>
              <a:rPr lang="fa-IR" b="1" dirty="0">
                <a:solidFill>
                  <a:prstClr val="black"/>
                </a:solidFill>
                <a:cs typeface="B Nazanin" panose="00000400000000000000" pitchFamily="2" charset="-78"/>
              </a:rPr>
              <a:t>کردن بر طرف نمي شود و تا 50 درصد ميزان فعاليت فرد را کاهش مي دهد.</a:t>
            </a:r>
          </a:p>
          <a:p>
            <a:pPr algn="just"/>
            <a:endParaRPr lang="fa-IR" dirty="0"/>
          </a:p>
        </p:txBody>
      </p:sp>
    </p:spTree>
    <p:extLst>
      <p:ext uri="{BB962C8B-B14F-4D97-AF65-F5344CB8AC3E}">
        <p14:creationId xmlns:p14="http://schemas.microsoft.com/office/powerpoint/2010/main" val="8794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6260" y="1749245"/>
            <a:ext cx="8687715" cy="4733855"/>
          </a:xfrm>
        </p:spPr>
        <p:txBody>
          <a:bodyPr>
            <a:normAutofit fontScale="92500"/>
          </a:bodyPr>
          <a:lstStyle/>
          <a:p>
            <a:pPr marL="228600" lvl="0" indent="-228600" algn="just" rtl="1">
              <a:lnSpc>
                <a:spcPct val="110000"/>
              </a:lnSpc>
              <a:spcBef>
                <a:spcPts val="1000"/>
              </a:spcBef>
            </a:pPr>
            <a:r>
              <a:rPr lang="fa-IR" b="1" dirty="0">
                <a:solidFill>
                  <a:prstClr val="black"/>
                </a:solidFill>
                <a:cs typeface="B Nazanin" panose="00000400000000000000" pitchFamily="2" charset="-78"/>
              </a:rPr>
              <a:t>مهمترين عامل ايجاد خستگي ،کمبود انرژي در بدن است .البته پرخوري و چاقي نيزبه اندازه کم خوري و ضعف ،درايجاد خستگي مزمن مؤثّر است</a:t>
            </a:r>
            <a:r>
              <a:rPr lang="en-US" b="1" dirty="0">
                <a:solidFill>
                  <a:prstClr val="black"/>
                </a:solidFill>
                <a:cs typeface="B Nazanin" panose="00000400000000000000" pitchFamily="2" charset="-78"/>
              </a:rPr>
              <a:t> </a:t>
            </a:r>
            <a:r>
              <a:rPr lang="en-US" b="1" dirty="0" smtClean="0">
                <a:solidFill>
                  <a:prstClr val="black"/>
                </a:solidFill>
                <a:cs typeface="B Nazanin" panose="00000400000000000000" pitchFamily="2" charset="-78"/>
              </a:rPr>
              <a:t>.</a:t>
            </a:r>
          </a:p>
          <a:p>
            <a:pPr marL="228600" lvl="0" indent="-228600" algn="just" rtl="1">
              <a:lnSpc>
                <a:spcPct val="110000"/>
              </a:lnSpc>
              <a:spcBef>
                <a:spcPts val="1000"/>
              </a:spcBef>
            </a:pPr>
            <a:r>
              <a:rPr lang="fa-IR" b="1" dirty="0" smtClean="0">
                <a:solidFill>
                  <a:prstClr val="black"/>
                </a:solidFill>
                <a:cs typeface="B Nazanin" panose="00000400000000000000" pitchFamily="2" charset="-78"/>
              </a:rPr>
              <a:t>در </a:t>
            </a:r>
            <a:r>
              <a:rPr lang="fa-IR" b="1" dirty="0">
                <a:solidFill>
                  <a:prstClr val="black"/>
                </a:solidFill>
                <a:cs typeface="B Nazanin" panose="00000400000000000000" pitchFamily="2" charset="-78"/>
              </a:rPr>
              <a:t>يک برنامه غذايي متعادل با کالري بالا </a:t>
            </a:r>
            <a:r>
              <a:rPr lang="fa-IR" b="1" dirty="0" smtClean="0">
                <a:solidFill>
                  <a:prstClr val="black"/>
                </a:solidFill>
                <a:cs typeface="B Nazanin" panose="00000400000000000000" pitchFamily="2" charset="-78"/>
              </a:rPr>
              <a:t>حدود 65 تا 70 درصد </a:t>
            </a:r>
            <a:r>
              <a:rPr lang="fa-IR" b="1" dirty="0">
                <a:solidFill>
                  <a:prstClr val="black"/>
                </a:solidFill>
                <a:cs typeface="B Nazanin" panose="00000400000000000000" pitchFamily="2" charset="-78"/>
              </a:rPr>
              <a:t>کالري از طريق کربوهيدرات ها و حدود </a:t>
            </a:r>
            <a:r>
              <a:rPr lang="fa-IR" b="1" dirty="0" smtClean="0">
                <a:solidFill>
                  <a:prstClr val="black"/>
                </a:solidFill>
                <a:cs typeface="B Nazanin" panose="00000400000000000000" pitchFamily="2" charset="-78"/>
              </a:rPr>
              <a:t>15 تا  20درصد </a:t>
            </a:r>
            <a:r>
              <a:rPr lang="fa-IR" b="1" dirty="0">
                <a:solidFill>
                  <a:prstClr val="black"/>
                </a:solidFill>
                <a:cs typeface="B Nazanin" panose="00000400000000000000" pitchFamily="2" charset="-78"/>
              </a:rPr>
              <a:t>کالري از طريق چربي تامين مي شود </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110000"/>
              </a:lnSpc>
              <a:spcBef>
                <a:spcPts val="1000"/>
              </a:spcBef>
            </a:pPr>
            <a:r>
              <a:rPr lang="fa-IR" b="1" dirty="0" smtClean="0">
                <a:solidFill>
                  <a:prstClr val="black"/>
                </a:solidFill>
                <a:cs typeface="B Nazanin" panose="00000400000000000000" pitchFamily="2" charset="-78"/>
              </a:rPr>
              <a:t>کربوهيدرات </a:t>
            </a:r>
            <a:r>
              <a:rPr lang="fa-IR" b="1" dirty="0">
                <a:solidFill>
                  <a:prstClr val="black"/>
                </a:solidFill>
                <a:cs typeface="B Nazanin" panose="00000400000000000000" pitchFamily="2" charset="-78"/>
              </a:rPr>
              <a:t>هاي مورد نياز بايد از کربوهيدرات هاي پيچيده مثل ميوه هاي </a:t>
            </a:r>
            <a:r>
              <a:rPr lang="fa-IR" b="1" dirty="0" smtClean="0">
                <a:solidFill>
                  <a:prstClr val="black"/>
                </a:solidFill>
                <a:cs typeface="B Nazanin" panose="00000400000000000000" pitchFamily="2" charset="-78"/>
              </a:rPr>
              <a:t>تازه، سبزيجات، غلات </a:t>
            </a:r>
            <a:r>
              <a:rPr lang="fa-IR" b="1" dirty="0">
                <a:solidFill>
                  <a:prstClr val="black"/>
                </a:solidFill>
                <a:cs typeface="B Nazanin" panose="00000400000000000000" pitchFamily="2" charset="-78"/>
              </a:rPr>
              <a:t>سبوس دار و پروتئين مورد نياز از </a:t>
            </a:r>
            <a:r>
              <a:rPr lang="fa-IR" b="1" dirty="0" smtClean="0">
                <a:solidFill>
                  <a:prstClr val="black"/>
                </a:solidFill>
                <a:cs typeface="B Nazanin" panose="00000400000000000000" pitchFamily="2" charset="-78"/>
              </a:rPr>
              <a:t>حبوبات، سويا، ماست، ماهي و ميگو، مرغ </a:t>
            </a:r>
            <a:r>
              <a:rPr lang="fa-IR" b="1" dirty="0">
                <a:solidFill>
                  <a:prstClr val="black"/>
                </a:solidFill>
                <a:cs typeface="B Nazanin" panose="00000400000000000000" pitchFamily="2" charset="-78"/>
              </a:rPr>
              <a:t>و چربي مورد نياز بايستي از منابعي مثل </a:t>
            </a:r>
            <a:r>
              <a:rPr lang="fa-IR" b="1" dirty="0" smtClean="0">
                <a:solidFill>
                  <a:prstClr val="black"/>
                </a:solidFill>
                <a:cs typeface="B Nazanin" panose="00000400000000000000" pitchFamily="2" charset="-78"/>
              </a:rPr>
              <a:t>آجيل، روغن </a:t>
            </a:r>
            <a:r>
              <a:rPr lang="fa-IR" b="1" dirty="0">
                <a:solidFill>
                  <a:prstClr val="black"/>
                </a:solidFill>
                <a:cs typeface="B Nazanin" panose="00000400000000000000" pitchFamily="2" charset="-78"/>
              </a:rPr>
              <a:t>هاي مايع گياهي مثل روغن </a:t>
            </a:r>
            <a:r>
              <a:rPr lang="fa-IR" b="1" dirty="0" smtClean="0">
                <a:solidFill>
                  <a:prstClr val="black"/>
                </a:solidFill>
                <a:cs typeface="B Nazanin" panose="00000400000000000000" pitchFamily="2" charset="-78"/>
              </a:rPr>
              <a:t>زيتون، ذرّت، سويا </a:t>
            </a:r>
            <a:r>
              <a:rPr lang="fa-IR" b="1" dirty="0">
                <a:solidFill>
                  <a:prstClr val="black"/>
                </a:solidFill>
                <a:cs typeface="B Nazanin" panose="00000400000000000000" pitchFamily="2" charset="-78"/>
              </a:rPr>
              <a:t>،</a:t>
            </a:r>
            <a:r>
              <a:rPr lang="fa-IR" b="1" dirty="0" smtClean="0">
                <a:solidFill>
                  <a:prstClr val="black"/>
                </a:solidFill>
                <a:cs typeface="B Nazanin" panose="00000400000000000000" pitchFamily="2" charset="-78"/>
              </a:rPr>
              <a:t>کانولا، شير و لبنيات </a:t>
            </a:r>
            <a:r>
              <a:rPr lang="fa-IR" b="1" dirty="0">
                <a:solidFill>
                  <a:prstClr val="black"/>
                </a:solidFill>
                <a:cs typeface="B Nazanin" panose="00000400000000000000" pitchFamily="2" charset="-78"/>
              </a:rPr>
              <a:t>کم چرب تأمين شود</a:t>
            </a:r>
            <a:r>
              <a:rPr lang="en-US" b="1" dirty="0">
                <a:solidFill>
                  <a:prstClr val="black"/>
                </a:solidFill>
                <a:cs typeface="B Nazanin" panose="00000400000000000000" pitchFamily="2" charset="-78"/>
              </a:rPr>
              <a:t>. </a:t>
            </a:r>
            <a:endParaRPr lang="fa-IR" b="1" dirty="0">
              <a:solidFill>
                <a:prstClr val="black"/>
              </a:solidFill>
              <a:cs typeface="B Nazanin" panose="00000400000000000000" pitchFamily="2" charset="-78"/>
            </a:endParaRPr>
          </a:p>
          <a:p>
            <a:pPr algn="just">
              <a:lnSpc>
                <a:spcPct val="110000"/>
              </a:lnSpc>
            </a:pPr>
            <a:endParaRPr lang="fa-IR" dirty="0"/>
          </a:p>
        </p:txBody>
      </p:sp>
    </p:spTree>
    <p:extLst>
      <p:ext uri="{BB962C8B-B14F-4D97-AF65-F5344CB8AC3E}">
        <p14:creationId xmlns:p14="http://schemas.microsoft.com/office/powerpoint/2010/main" val="788383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373" y="1749245"/>
            <a:ext cx="9000445" cy="5108755"/>
          </a:xfrm>
        </p:spPr>
        <p:txBody>
          <a:bodyPr>
            <a:normAutofit fontScale="92500"/>
          </a:bodyPr>
          <a:lstStyle/>
          <a:p>
            <a:pPr marL="228600" lvl="0" indent="-228600" algn="r" rtl="1">
              <a:lnSpc>
                <a:spcPct val="110000"/>
              </a:lnSpc>
              <a:spcBef>
                <a:spcPts val="1000"/>
              </a:spcBef>
            </a:pPr>
            <a:r>
              <a:rPr lang="fa-IR" b="1" dirty="0">
                <a:solidFill>
                  <a:prstClr val="black"/>
                </a:solidFill>
                <a:cs typeface="B Nazanin" panose="00000400000000000000" pitchFamily="2" charset="-78"/>
              </a:rPr>
              <a:t>مواّد </a:t>
            </a:r>
            <a:r>
              <a:rPr lang="fa-IR" b="1" dirty="0" smtClean="0">
                <a:solidFill>
                  <a:prstClr val="black"/>
                </a:solidFill>
                <a:cs typeface="B Nazanin" panose="00000400000000000000" pitchFamily="2" charset="-78"/>
              </a:rPr>
              <a:t>غذايي که </a:t>
            </a:r>
            <a:r>
              <a:rPr lang="fa-IR" b="1" dirty="0">
                <a:solidFill>
                  <a:prstClr val="black"/>
                </a:solidFill>
                <a:cs typeface="B Nazanin" panose="00000400000000000000" pitchFamily="2" charset="-78"/>
              </a:rPr>
              <a:t>درايجاد خستگي مؤثرند عبارتند از</a:t>
            </a:r>
            <a:r>
              <a:rPr lang="en-US" b="1" dirty="0">
                <a:solidFill>
                  <a:prstClr val="black"/>
                </a:solidFill>
                <a:cs typeface="B Nazanin" panose="00000400000000000000" pitchFamily="2" charset="-78"/>
              </a:rPr>
              <a:t> </a:t>
            </a:r>
            <a:r>
              <a:rPr lang="en-US" b="1" dirty="0" smtClean="0">
                <a:solidFill>
                  <a:prstClr val="black"/>
                </a:solidFill>
                <a:cs typeface="B Nazanin" panose="00000400000000000000" pitchFamily="2" charset="-78"/>
              </a:rPr>
              <a:t>:</a:t>
            </a:r>
            <a:r>
              <a:rPr lang="en-US" b="1" dirty="0">
                <a:solidFill>
                  <a:prstClr val="black"/>
                </a:solidFill>
                <a:cs typeface="B Nazanin" panose="00000400000000000000" pitchFamily="2" charset="-78"/>
              </a:rPr>
              <a:t/>
            </a:r>
            <a:br>
              <a:rPr lang="en-US" b="1" dirty="0">
                <a:solidFill>
                  <a:prstClr val="black"/>
                </a:solidFill>
                <a:cs typeface="B Nazanin" panose="00000400000000000000" pitchFamily="2" charset="-78"/>
              </a:rPr>
            </a:br>
            <a:r>
              <a:rPr lang="fa-IR" b="1" dirty="0">
                <a:solidFill>
                  <a:prstClr val="black"/>
                </a:solidFill>
                <a:cs typeface="B Nazanin" panose="00000400000000000000" pitchFamily="2" charset="-78"/>
              </a:rPr>
              <a:t>نان سفيد بدون سبوس ،(مثل باگت و لواش وفانتزي )گوشت قرمز ،روغن هاي نباتي جامد ،شکر و مواد غذايي فرآيند شده مثل کنسرو ،نوشابه و</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0" lvl="0" indent="0" algn="r" rtl="1">
              <a:lnSpc>
                <a:spcPct val="90000"/>
              </a:lnSpc>
              <a:spcBef>
                <a:spcPts val="1000"/>
              </a:spcBef>
              <a:buNone/>
            </a:pPr>
            <a:endParaRPr lang="en-US" b="1" dirty="0">
              <a:solidFill>
                <a:prstClr val="black"/>
              </a:solidFill>
              <a:cs typeface="B Nazanin" panose="00000400000000000000" pitchFamily="2" charset="-78"/>
            </a:endParaRPr>
          </a:p>
          <a:p>
            <a:pPr marL="228600" lvl="0" indent="-228600" algn="r" rtl="1">
              <a:lnSpc>
                <a:spcPct val="90000"/>
              </a:lnSpc>
              <a:spcBef>
                <a:spcPts val="1000"/>
              </a:spcBef>
            </a:pPr>
            <a:r>
              <a:rPr lang="fa-IR" b="1" dirty="0" smtClean="0">
                <a:solidFill>
                  <a:prstClr val="black"/>
                </a:solidFill>
                <a:cs typeface="B Nazanin" panose="00000400000000000000" pitchFamily="2" charset="-78"/>
              </a:rPr>
              <a:t>موادّ </a:t>
            </a:r>
            <a:r>
              <a:rPr lang="fa-IR" b="1" dirty="0">
                <a:solidFill>
                  <a:prstClr val="black"/>
                </a:solidFill>
                <a:cs typeface="B Nazanin" panose="00000400000000000000" pitchFamily="2" charset="-78"/>
              </a:rPr>
              <a:t>غذايي که احساس خستگي را کاهش مي دهند يا آن را از بين مي برند شامل موارد زير است :</a:t>
            </a:r>
            <a:r>
              <a:rPr lang="en-US" b="1" dirty="0">
                <a:solidFill>
                  <a:prstClr val="black"/>
                </a:solidFill>
                <a:cs typeface="B Nazanin" panose="00000400000000000000" pitchFamily="2" charset="-78"/>
              </a:rPr>
              <a:t/>
            </a:r>
            <a:br>
              <a:rPr lang="en-US" b="1" dirty="0">
                <a:solidFill>
                  <a:prstClr val="black"/>
                </a:solidFill>
                <a:cs typeface="B Nazanin" panose="00000400000000000000" pitchFamily="2" charset="-78"/>
              </a:rPr>
            </a:br>
            <a:r>
              <a:rPr lang="en-US" b="1" dirty="0">
                <a:solidFill>
                  <a:prstClr val="black"/>
                </a:solidFill>
                <a:cs typeface="B Nazanin" panose="00000400000000000000" pitchFamily="2" charset="-78"/>
              </a:rPr>
              <a:t>*</a:t>
            </a:r>
            <a:r>
              <a:rPr lang="fa-IR" b="1" dirty="0">
                <a:solidFill>
                  <a:prstClr val="black"/>
                </a:solidFill>
                <a:cs typeface="B Nazanin" panose="00000400000000000000" pitchFamily="2" charset="-78"/>
              </a:rPr>
              <a:t>کربوهيدرات هاي پيچيده مثل نان و غلات سبوس </a:t>
            </a:r>
            <a:r>
              <a:rPr lang="fa-IR" b="1" dirty="0" smtClean="0">
                <a:solidFill>
                  <a:prstClr val="black"/>
                </a:solidFill>
                <a:cs typeface="B Nazanin" panose="00000400000000000000" pitchFamily="2" charset="-78"/>
              </a:rPr>
              <a:t>دار، </a:t>
            </a:r>
            <a:r>
              <a:rPr lang="fa-IR" b="1" dirty="0">
                <a:solidFill>
                  <a:prstClr val="black"/>
                </a:solidFill>
                <a:cs typeface="B Nazanin" panose="00000400000000000000" pitchFamily="2" charset="-78"/>
              </a:rPr>
              <a:t>ميوه ها </a:t>
            </a:r>
            <a:r>
              <a:rPr lang="fa-IR" b="1" dirty="0" smtClean="0">
                <a:solidFill>
                  <a:prstClr val="black"/>
                </a:solidFill>
                <a:cs typeface="B Nazanin" panose="00000400000000000000" pitchFamily="2" charset="-78"/>
              </a:rPr>
              <a:t>وسبزيها</a:t>
            </a:r>
            <a:r>
              <a:rPr lang="en-US" b="1" dirty="0">
                <a:solidFill>
                  <a:prstClr val="black"/>
                </a:solidFill>
                <a:cs typeface="B Nazanin" panose="00000400000000000000" pitchFamily="2" charset="-78"/>
              </a:rPr>
              <a:t/>
            </a:r>
            <a:br>
              <a:rPr lang="en-US" b="1" dirty="0">
                <a:solidFill>
                  <a:prstClr val="black"/>
                </a:solidFill>
                <a:cs typeface="B Nazanin" panose="00000400000000000000" pitchFamily="2" charset="-78"/>
              </a:rPr>
            </a:br>
            <a:r>
              <a:rPr lang="en-US" b="1" dirty="0">
                <a:solidFill>
                  <a:prstClr val="black"/>
                </a:solidFill>
                <a:cs typeface="B Nazanin" panose="00000400000000000000" pitchFamily="2" charset="-78"/>
              </a:rPr>
              <a:t>*</a:t>
            </a:r>
            <a:r>
              <a:rPr lang="fa-IR" b="1" dirty="0">
                <a:solidFill>
                  <a:prstClr val="black"/>
                </a:solidFill>
                <a:cs typeface="B Nazanin" panose="00000400000000000000" pitchFamily="2" charset="-78"/>
              </a:rPr>
              <a:t>غذاهاي غني از پتاسيم و منيزيم</a:t>
            </a:r>
            <a:r>
              <a:rPr lang="en-US" b="1" dirty="0">
                <a:solidFill>
                  <a:prstClr val="black"/>
                </a:solidFill>
                <a:cs typeface="B Nazanin" panose="00000400000000000000" pitchFamily="2" charset="-78"/>
              </a:rPr>
              <a:t/>
            </a:r>
            <a:br>
              <a:rPr lang="en-US" b="1" dirty="0">
                <a:solidFill>
                  <a:prstClr val="black"/>
                </a:solidFill>
                <a:cs typeface="B Nazanin" panose="00000400000000000000" pitchFamily="2" charset="-78"/>
              </a:rPr>
            </a:br>
            <a:r>
              <a:rPr lang="en-US" b="1" dirty="0">
                <a:solidFill>
                  <a:prstClr val="black"/>
                </a:solidFill>
                <a:cs typeface="B Nazanin" panose="00000400000000000000" pitchFamily="2" charset="-78"/>
              </a:rPr>
              <a:t>*</a:t>
            </a:r>
            <a:r>
              <a:rPr lang="fa-IR" b="1" dirty="0">
                <a:solidFill>
                  <a:prstClr val="black"/>
                </a:solidFill>
                <a:cs typeface="B Nazanin" panose="00000400000000000000" pitchFamily="2" charset="-78"/>
              </a:rPr>
              <a:t>موادّ </a:t>
            </a:r>
            <a:r>
              <a:rPr lang="fa-IR" b="1" dirty="0" smtClean="0">
                <a:solidFill>
                  <a:prstClr val="black"/>
                </a:solidFill>
                <a:cs typeface="B Nazanin" panose="00000400000000000000" pitchFamily="2" charset="-78"/>
              </a:rPr>
              <a:t>غذايي </a:t>
            </a:r>
            <a:r>
              <a:rPr lang="fa-IR" b="1" dirty="0">
                <a:solidFill>
                  <a:prstClr val="black"/>
                </a:solidFill>
                <a:cs typeface="B Nazanin" panose="00000400000000000000" pitchFamily="2" charset="-78"/>
              </a:rPr>
              <a:t>غني از آهن </a:t>
            </a:r>
            <a:r>
              <a:rPr lang="en-US" b="1" dirty="0">
                <a:solidFill>
                  <a:prstClr val="black"/>
                </a:solidFill>
                <a:cs typeface="B Nazanin" panose="00000400000000000000" pitchFamily="2" charset="-78"/>
              </a:rPr>
              <a:t/>
            </a:r>
            <a:br>
              <a:rPr lang="en-US" b="1" dirty="0">
                <a:solidFill>
                  <a:prstClr val="black"/>
                </a:solidFill>
                <a:cs typeface="B Nazanin" panose="00000400000000000000" pitchFamily="2" charset="-78"/>
              </a:rPr>
            </a:br>
            <a:r>
              <a:rPr lang="en-US" b="1" dirty="0">
                <a:solidFill>
                  <a:prstClr val="black"/>
                </a:solidFill>
                <a:cs typeface="B Nazanin" panose="00000400000000000000" pitchFamily="2" charset="-78"/>
              </a:rPr>
              <a:t>*</a:t>
            </a:r>
            <a:r>
              <a:rPr lang="fa-IR" b="1" dirty="0">
                <a:solidFill>
                  <a:prstClr val="black"/>
                </a:solidFill>
                <a:cs typeface="B Nazanin" panose="00000400000000000000" pitchFamily="2" charset="-78"/>
              </a:rPr>
              <a:t>موادّغذايي غني از ويتامين هاي گروه</a:t>
            </a:r>
            <a:r>
              <a:rPr lang="en-US" b="1" dirty="0">
                <a:solidFill>
                  <a:prstClr val="black"/>
                </a:solidFill>
                <a:cs typeface="B Nazanin" panose="00000400000000000000" pitchFamily="2" charset="-78"/>
              </a:rPr>
              <a:t> B</a:t>
            </a:r>
            <a:r>
              <a:rPr lang="fa-IR" b="1" dirty="0">
                <a:solidFill>
                  <a:prstClr val="black"/>
                </a:solidFill>
                <a:cs typeface="B Nazanin" panose="00000400000000000000" pitchFamily="2" charset="-78"/>
              </a:rPr>
              <a:t>،منابع ويتامين هاي گروه</a:t>
            </a:r>
            <a:r>
              <a:rPr lang="en-US" b="1" dirty="0">
                <a:solidFill>
                  <a:prstClr val="black"/>
                </a:solidFill>
                <a:cs typeface="B Nazanin" panose="00000400000000000000" pitchFamily="2" charset="-78"/>
              </a:rPr>
              <a:t>B </a:t>
            </a:r>
            <a:r>
              <a:rPr lang="fa-IR" b="1" dirty="0">
                <a:solidFill>
                  <a:prstClr val="black"/>
                </a:solidFill>
                <a:cs typeface="B Nazanin" panose="00000400000000000000" pitchFamily="2" charset="-78"/>
              </a:rPr>
              <a:t>شامل مخمر(ماءالشعير)-جوانه گندم و جو -غلّات ونان سبوس دار -جگر و انواع گوشت</a:t>
            </a:r>
          </a:p>
          <a:p>
            <a:endParaRPr lang="fa-IR" dirty="0"/>
          </a:p>
        </p:txBody>
      </p:sp>
    </p:spTree>
    <p:extLst>
      <p:ext uri="{BB962C8B-B14F-4D97-AF65-F5344CB8AC3E}">
        <p14:creationId xmlns:p14="http://schemas.microsoft.com/office/powerpoint/2010/main" val="776381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3555" y="1596539"/>
            <a:ext cx="8856890" cy="5261461"/>
          </a:xfrm>
        </p:spPr>
        <p:txBody>
          <a:bodyPr>
            <a:normAutofit/>
          </a:bodyPr>
          <a:lstStyle/>
          <a:p>
            <a:pPr marL="228600" lvl="0" indent="-228600" algn="just" rtl="1">
              <a:lnSpc>
                <a:spcPct val="110000"/>
              </a:lnSpc>
              <a:spcBef>
                <a:spcPts val="1000"/>
              </a:spcBef>
            </a:pPr>
            <a:r>
              <a:rPr lang="fa-IR" b="1" dirty="0">
                <a:solidFill>
                  <a:prstClr val="black"/>
                </a:solidFill>
                <a:cs typeface="B Nazanin" panose="00000400000000000000" pitchFamily="2" charset="-78"/>
              </a:rPr>
              <a:t>موادّغذايي غني از ويتامين</a:t>
            </a:r>
            <a:r>
              <a:rPr lang="en-US" b="1" dirty="0">
                <a:solidFill>
                  <a:prstClr val="black"/>
                </a:solidFill>
                <a:cs typeface="B Nazanin" panose="00000400000000000000" pitchFamily="2" charset="-78"/>
              </a:rPr>
              <a:t> C</a:t>
            </a:r>
            <a:r>
              <a:rPr lang="fa-IR" b="1" dirty="0">
                <a:solidFill>
                  <a:prstClr val="black"/>
                </a:solidFill>
                <a:cs typeface="B Nazanin" panose="00000400000000000000" pitchFamily="2" charset="-78"/>
              </a:rPr>
              <a:t>،منابع ويتامين</a:t>
            </a:r>
            <a:r>
              <a:rPr lang="en-US" b="1" dirty="0">
                <a:solidFill>
                  <a:prstClr val="black"/>
                </a:solidFill>
                <a:cs typeface="B Nazanin" panose="00000400000000000000" pitchFamily="2" charset="-78"/>
              </a:rPr>
              <a:t> C</a:t>
            </a:r>
            <a:r>
              <a:rPr lang="fa-IR" b="1" dirty="0">
                <a:solidFill>
                  <a:prstClr val="black"/>
                </a:solidFill>
                <a:cs typeface="B Nazanin" panose="00000400000000000000" pitchFamily="2" charset="-78"/>
              </a:rPr>
              <a:t>عبارتند </a:t>
            </a:r>
            <a:r>
              <a:rPr lang="fa-IR" b="1" dirty="0" smtClean="0">
                <a:solidFill>
                  <a:prstClr val="black"/>
                </a:solidFill>
                <a:cs typeface="B Nazanin" panose="00000400000000000000" pitchFamily="2" charset="-78"/>
              </a:rPr>
              <a:t>از:</a:t>
            </a:r>
          </a:p>
          <a:p>
            <a:pPr marL="0" lvl="0" indent="0" algn="just" rtl="1">
              <a:lnSpc>
                <a:spcPct val="110000"/>
              </a:lnSpc>
              <a:spcBef>
                <a:spcPts val="1000"/>
              </a:spcBef>
              <a:buNone/>
            </a:pPr>
            <a:r>
              <a:rPr lang="fa-IR" b="1" dirty="0" smtClean="0">
                <a:solidFill>
                  <a:prstClr val="black"/>
                </a:solidFill>
                <a:cs typeface="B Nazanin" panose="00000400000000000000" pitchFamily="2" charset="-78"/>
              </a:rPr>
              <a:t>سبزيجات، ميوه </a:t>
            </a:r>
            <a:r>
              <a:rPr lang="fa-IR" b="1" dirty="0">
                <a:solidFill>
                  <a:prstClr val="black"/>
                </a:solidFill>
                <a:cs typeface="B Nazanin" panose="00000400000000000000" pitchFamily="2" charset="-78"/>
              </a:rPr>
              <a:t>هاي </a:t>
            </a:r>
            <a:r>
              <a:rPr lang="fa-IR" b="1" dirty="0" smtClean="0">
                <a:solidFill>
                  <a:prstClr val="black"/>
                </a:solidFill>
                <a:cs typeface="B Nazanin" panose="00000400000000000000" pitchFamily="2" charset="-78"/>
              </a:rPr>
              <a:t>تازه، مرکبات، (</a:t>
            </a:r>
            <a:r>
              <a:rPr lang="fa-IR" b="1" dirty="0">
                <a:solidFill>
                  <a:prstClr val="black"/>
                </a:solidFill>
                <a:cs typeface="B Nazanin" panose="00000400000000000000" pitchFamily="2" charset="-78"/>
              </a:rPr>
              <a:t>پرتقال ،گريپ فروت ،انواع ليمو </a:t>
            </a:r>
            <a:r>
              <a:rPr lang="fa-IR" b="1" dirty="0" smtClean="0">
                <a:solidFill>
                  <a:prstClr val="black"/>
                </a:solidFill>
                <a:cs typeface="B Nazanin" panose="00000400000000000000" pitchFamily="2" charset="-78"/>
              </a:rPr>
              <a:t>و نارنگي </a:t>
            </a:r>
            <a:r>
              <a:rPr lang="fa-IR" b="1" dirty="0">
                <a:solidFill>
                  <a:prstClr val="black"/>
                </a:solidFill>
                <a:cs typeface="B Nazanin" panose="00000400000000000000" pitchFamily="2" charset="-78"/>
              </a:rPr>
              <a:t>،</a:t>
            </a:r>
            <a:r>
              <a:rPr lang="fa-IR" b="1" dirty="0" smtClean="0">
                <a:solidFill>
                  <a:prstClr val="black"/>
                </a:solidFill>
                <a:cs typeface="B Nazanin" panose="00000400000000000000" pitchFamily="2" charset="-78"/>
              </a:rPr>
              <a:t>کيوي)انواع توت،گوجه فرنگي، فلفل </a:t>
            </a:r>
            <a:r>
              <a:rPr lang="fa-IR" b="1" dirty="0">
                <a:solidFill>
                  <a:prstClr val="black"/>
                </a:solidFill>
                <a:cs typeface="B Nazanin" panose="00000400000000000000" pitchFamily="2" charset="-78"/>
              </a:rPr>
              <a:t>دلمه </a:t>
            </a:r>
            <a:r>
              <a:rPr lang="fa-IR" b="1" dirty="0" smtClean="0">
                <a:solidFill>
                  <a:prstClr val="black"/>
                </a:solidFill>
                <a:cs typeface="B Nazanin" panose="00000400000000000000" pitchFamily="2" charset="-78"/>
              </a:rPr>
              <a:t>اي، هندوانه، طالبي، توت فرنگي </a:t>
            </a:r>
            <a:r>
              <a:rPr lang="fa-IR" b="1" dirty="0">
                <a:solidFill>
                  <a:prstClr val="black"/>
                </a:solidFill>
                <a:cs typeface="B Nazanin" panose="00000400000000000000" pitchFamily="2" charset="-78"/>
              </a:rPr>
              <a:t>و سبزيجات داراي برگ سبز </a:t>
            </a:r>
            <a:r>
              <a:rPr lang="fa-IR" b="1" dirty="0" smtClean="0">
                <a:solidFill>
                  <a:prstClr val="black"/>
                </a:solidFill>
                <a:cs typeface="B Nazanin" panose="00000400000000000000" pitchFamily="2" charset="-78"/>
              </a:rPr>
              <a:t>.</a:t>
            </a:r>
            <a:endParaRPr lang="en-US" b="1" dirty="0">
              <a:solidFill>
                <a:prstClr val="black"/>
              </a:solidFill>
              <a:cs typeface="B Nazanin" panose="00000400000000000000" pitchFamily="2" charset="-78"/>
            </a:endParaRPr>
          </a:p>
          <a:p>
            <a:pPr marL="228600" lvl="0" indent="-228600" algn="just" rtl="1">
              <a:lnSpc>
                <a:spcPct val="110000"/>
              </a:lnSpc>
              <a:spcBef>
                <a:spcPts val="1000"/>
              </a:spcBef>
            </a:pPr>
            <a:r>
              <a:rPr lang="fa-IR" b="1" dirty="0">
                <a:solidFill>
                  <a:prstClr val="black"/>
                </a:solidFill>
                <a:cs typeface="B Nazanin" panose="00000400000000000000" pitchFamily="2" charset="-78"/>
              </a:rPr>
              <a:t>برخی مکمل ها مثل کارني تين ،آهن،پتاسيم ،منيزيم ،ويتامين</a:t>
            </a:r>
            <a:r>
              <a:rPr lang="en-US" b="1" dirty="0">
                <a:solidFill>
                  <a:prstClr val="black"/>
                </a:solidFill>
                <a:cs typeface="B Nazanin" panose="00000400000000000000" pitchFamily="2" charset="-78"/>
              </a:rPr>
              <a:t> E</a:t>
            </a:r>
            <a:r>
              <a:rPr lang="fa-IR" b="1" dirty="0">
                <a:solidFill>
                  <a:prstClr val="black"/>
                </a:solidFill>
                <a:cs typeface="B Nazanin" panose="00000400000000000000" pitchFamily="2" charset="-78"/>
              </a:rPr>
              <a:t>،سلنيم و </a:t>
            </a:r>
            <a:r>
              <a:rPr lang="fa-IR" b="1" dirty="0" smtClean="0">
                <a:solidFill>
                  <a:prstClr val="black"/>
                </a:solidFill>
                <a:cs typeface="B Nazanin" panose="00000400000000000000" pitchFamily="2" charset="-78"/>
              </a:rPr>
              <a:t>کوآنزيم</a:t>
            </a:r>
            <a:r>
              <a:rPr lang="en-US" b="1" dirty="0" smtClean="0">
                <a:solidFill>
                  <a:prstClr val="black"/>
                </a:solidFill>
                <a:cs typeface="B Nazanin" panose="00000400000000000000" pitchFamily="2" charset="-78"/>
              </a:rPr>
              <a:t> Q10 </a:t>
            </a:r>
            <a:r>
              <a:rPr lang="fa-IR" b="1" dirty="0" smtClean="0">
                <a:solidFill>
                  <a:prstClr val="black"/>
                </a:solidFill>
                <a:cs typeface="B Nazanin" panose="00000400000000000000" pitchFamily="2" charset="-78"/>
              </a:rPr>
              <a:t>.</a:t>
            </a:r>
            <a:endParaRPr lang="fa-IR" b="1" dirty="0">
              <a:solidFill>
                <a:prstClr val="black"/>
              </a:solidFill>
              <a:cs typeface="B Nazanin" panose="00000400000000000000" pitchFamily="2" charset="-78"/>
            </a:endParaRPr>
          </a:p>
          <a:p>
            <a:pPr marL="0" lvl="0" indent="0" algn="r" rtl="1">
              <a:lnSpc>
                <a:spcPct val="110000"/>
              </a:lnSpc>
              <a:spcBef>
                <a:spcPts val="1000"/>
              </a:spcBef>
              <a:buNone/>
            </a:pPr>
            <a:r>
              <a:rPr lang="fa-IR" b="1" dirty="0">
                <a:solidFill>
                  <a:prstClr val="black"/>
                </a:solidFill>
                <a:cs typeface="B Nazanin" panose="00000400000000000000" pitchFamily="2" charset="-78"/>
              </a:rPr>
              <a:t> </a:t>
            </a:r>
            <a:r>
              <a:rPr lang="fa-IR" b="1" dirty="0" smtClean="0">
                <a:solidFill>
                  <a:prstClr val="black"/>
                </a:solidFill>
                <a:cs typeface="B Nazanin" panose="00000400000000000000" pitchFamily="2" charset="-78"/>
              </a:rPr>
              <a:t>      </a:t>
            </a:r>
            <a:r>
              <a:rPr lang="fa-IR" sz="3200" b="1" dirty="0" smtClean="0">
                <a:solidFill>
                  <a:prstClr val="black"/>
                </a:solidFill>
                <a:effectLst>
                  <a:outerShdw blurRad="38100" dist="38100" dir="2700000" algn="tl">
                    <a:srgbClr val="000000">
                      <a:alpha val="43137"/>
                    </a:srgbClr>
                  </a:outerShdw>
                </a:effectLst>
                <a:cs typeface="B Nazanin" panose="00000400000000000000" pitchFamily="2" charset="-78"/>
              </a:rPr>
              <a:t>براي </a:t>
            </a:r>
            <a:r>
              <a:rPr lang="fa-IR" sz="3200" b="1" dirty="0">
                <a:solidFill>
                  <a:prstClr val="black"/>
                </a:solidFill>
                <a:effectLst>
                  <a:outerShdw blurRad="38100" dist="38100" dir="2700000" algn="tl">
                    <a:srgbClr val="000000">
                      <a:alpha val="43137"/>
                    </a:srgbClr>
                  </a:outerShdw>
                </a:effectLst>
                <a:cs typeface="B Nazanin" panose="00000400000000000000" pitchFamily="2" charset="-78"/>
              </a:rPr>
              <a:t>جلوگيري از خستگي بايد يک </a:t>
            </a:r>
            <a:endParaRPr lang="fa-IR" sz="3200" b="1" dirty="0" smtClean="0">
              <a:solidFill>
                <a:prstClr val="black"/>
              </a:solidFill>
              <a:effectLst>
                <a:outerShdw blurRad="38100" dist="38100" dir="2700000" algn="tl">
                  <a:srgbClr val="000000">
                    <a:alpha val="43137"/>
                  </a:srgbClr>
                </a:outerShdw>
              </a:effectLst>
              <a:cs typeface="B Nazanin" panose="00000400000000000000" pitchFamily="2" charset="-78"/>
            </a:endParaRPr>
          </a:p>
          <a:p>
            <a:pPr marL="0" lvl="0" indent="0" algn="just" rtl="1">
              <a:lnSpc>
                <a:spcPct val="110000"/>
              </a:lnSpc>
              <a:spcBef>
                <a:spcPts val="1000"/>
              </a:spcBef>
              <a:buNone/>
            </a:pPr>
            <a:r>
              <a:rPr lang="fa-IR" sz="3200" b="1" dirty="0" smtClean="0">
                <a:solidFill>
                  <a:prstClr val="black"/>
                </a:solidFill>
                <a:effectLst>
                  <a:outerShdw blurRad="38100" dist="38100" dir="2700000" algn="tl">
                    <a:srgbClr val="000000">
                      <a:alpha val="43137"/>
                    </a:srgbClr>
                  </a:outerShdw>
                </a:effectLst>
                <a:cs typeface="B Nazanin" panose="00000400000000000000" pitchFamily="2" charset="-78"/>
              </a:rPr>
              <a:t>برنامه </a:t>
            </a:r>
            <a:r>
              <a:rPr lang="fa-IR" sz="3200" b="1" dirty="0">
                <a:solidFill>
                  <a:prstClr val="black"/>
                </a:solidFill>
                <a:effectLst>
                  <a:outerShdw blurRad="38100" dist="38100" dir="2700000" algn="tl">
                    <a:srgbClr val="000000">
                      <a:alpha val="43137"/>
                    </a:srgbClr>
                  </a:outerShdw>
                </a:effectLst>
                <a:cs typeface="B Nazanin" panose="00000400000000000000" pitchFamily="2" charset="-78"/>
              </a:rPr>
              <a:t>غذايي مناسب و متعادل </a:t>
            </a:r>
            <a:r>
              <a:rPr lang="fa-IR" sz="3200" b="1" dirty="0" smtClean="0">
                <a:solidFill>
                  <a:prstClr val="black"/>
                </a:solidFill>
                <a:effectLst>
                  <a:outerShdw blurRad="38100" dist="38100" dir="2700000" algn="tl">
                    <a:srgbClr val="000000">
                      <a:alpha val="43137"/>
                    </a:srgbClr>
                  </a:outerShdw>
                </a:effectLst>
                <a:cs typeface="B Nazanin" panose="00000400000000000000" pitchFamily="2" charset="-78"/>
              </a:rPr>
              <a:t>داشته باشيد</a:t>
            </a:r>
            <a:endParaRPr lang="fa-IR" sz="3200" b="1" dirty="0">
              <a:solidFill>
                <a:prstClr val="black"/>
              </a:solidFill>
              <a:effectLst>
                <a:outerShdw blurRad="38100" dist="38100" dir="2700000" algn="tl">
                  <a:srgbClr val="000000">
                    <a:alpha val="43137"/>
                  </a:srgbClr>
                </a:outerShdw>
              </a:effectLst>
            </a:endParaRPr>
          </a:p>
          <a:p>
            <a:pPr algn="just"/>
            <a:endParaRPr lang="fa-IR"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0" y="4803345"/>
            <a:ext cx="2945342" cy="2098557"/>
          </a:xfrm>
          <a:prstGeom prst="rect">
            <a:avLst/>
          </a:prstGeom>
        </p:spPr>
      </p:pic>
    </p:spTree>
    <p:extLst>
      <p:ext uri="{BB962C8B-B14F-4D97-AF65-F5344CB8AC3E}">
        <p14:creationId xmlns:p14="http://schemas.microsoft.com/office/powerpoint/2010/main" val="3604934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619" y="1517900"/>
            <a:ext cx="9009595" cy="4733855"/>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سایر را هکارها برای جلوگیری از خستگی عبارتند از</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اول </a:t>
            </a:r>
            <a:r>
              <a:rPr lang="fa-IR" b="1" dirty="0">
                <a:solidFill>
                  <a:prstClr val="black"/>
                </a:solidFill>
                <a:cs typeface="B Nazanin" panose="00000400000000000000" pitchFamily="2" charset="-78"/>
              </a:rPr>
              <a:t>از همه اينکه يک صبحانه کامل و سالم </a:t>
            </a:r>
            <a:r>
              <a:rPr lang="fa-IR" b="1" dirty="0" smtClean="0">
                <a:solidFill>
                  <a:prstClr val="black"/>
                </a:solidFill>
                <a:cs typeface="B Nazanin" panose="00000400000000000000" pitchFamily="2" charset="-78"/>
              </a:rPr>
              <a:t>بخوريد. اگر </a:t>
            </a:r>
            <a:r>
              <a:rPr lang="fa-IR" b="1" dirty="0">
                <a:solidFill>
                  <a:prstClr val="black"/>
                </a:solidFill>
                <a:cs typeface="B Nazanin" panose="00000400000000000000" pitchFamily="2" charset="-78"/>
              </a:rPr>
              <a:t>روز خود را بدون مصرف صبحانه شروع کنيد درحقيقت منبع اصلي سوخت براي فعاليت روزانه را از دست داده </a:t>
            </a:r>
            <a:r>
              <a:rPr lang="fa-IR" b="1" dirty="0" smtClean="0">
                <a:solidFill>
                  <a:prstClr val="black"/>
                </a:solidFill>
                <a:cs typeface="B Nazanin" panose="00000400000000000000" pitchFamily="2" charset="-78"/>
              </a:rPr>
              <a:t>ايد. صبحانه </a:t>
            </a:r>
            <a:r>
              <a:rPr lang="fa-IR" b="1" dirty="0">
                <a:solidFill>
                  <a:prstClr val="black"/>
                </a:solidFill>
                <a:cs typeface="B Nazanin" panose="00000400000000000000" pitchFamily="2" charset="-78"/>
              </a:rPr>
              <a:t>مي تواند شامل </a:t>
            </a:r>
            <a:r>
              <a:rPr lang="fa-IR" b="1" dirty="0" smtClean="0">
                <a:solidFill>
                  <a:prstClr val="black"/>
                </a:solidFill>
                <a:cs typeface="B Nazanin" panose="00000400000000000000" pitchFamily="2" charset="-78"/>
              </a:rPr>
              <a:t>شير، نان </a:t>
            </a:r>
            <a:r>
              <a:rPr lang="fa-IR" b="1" dirty="0">
                <a:solidFill>
                  <a:prstClr val="black"/>
                </a:solidFill>
                <a:cs typeface="B Nazanin" panose="00000400000000000000" pitchFamily="2" charset="-78"/>
              </a:rPr>
              <a:t>و پنير و گردو يا نان و پنير و خيار و گوجه </a:t>
            </a:r>
            <a:r>
              <a:rPr lang="fa-IR" b="1" dirty="0" smtClean="0">
                <a:solidFill>
                  <a:prstClr val="black"/>
                </a:solidFill>
                <a:cs typeface="B Nazanin" panose="00000400000000000000" pitchFamily="2" charset="-78"/>
              </a:rPr>
              <a:t>فرنگي، عسل، تخم مرغ، خامه و مرّبا باشد. البته </a:t>
            </a:r>
            <a:r>
              <a:rPr lang="fa-IR" b="1" dirty="0">
                <a:solidFill>
                  <a:prstClr val="black"/>
                </a:solidFill>
                <a:cs typeface="B Nazanin" panose="00000400000000000000" pitchFamily="2" charset="-78"/>
              </a:rPr>
              <a:t>اين بدين معنا نيست که تمام اين مواد را با هم در صبحانه </a:t>
            </a:r>
            <a:r>
              <a:rPr lang="fa-IR" b="1" dirty="0" smtClean="0">
                <a:solidFill>
                  <a:prstClr val="black"/>
                </a:solidFill>
                <a:cs typeface="B Nazanin" panose="00000400000000000000" pitchFamily="2" charset="-78"/>
              </a:rPr>
              <a:t>بخوريد، هر </a:t>
            </a:r>
            <a:r>
              <a:rPr lang="fa-IR" b="1" dirty="0">
                <a:solidFill>
                  <a:prstClr val="black"/>
                </a:solidFill>
                <a:cs typeface="B Nazanin" panose="00000400000000000000" pitchFamily="2" charset="-78"/>
              </a:rPr>
              <a:t>روز مي توانيد تعدادي را انتخاب کنيد</a:t>
            </a:r>
            <a:r>
              <a:rPr lang="en-US" b="1" dirty="0">
                <a:solidFill>
                  <a:prstClr val="black"/>
                </a:solidFill>
                <a:cs typeface="B Nazanin" panose="00000400000000000000" pitchFamily="2" charset="-78"/>
              </a:rPr>
              <a:t> </a:t>
            </a:r>
            <a:r>
              <a:rPr lang="en-US" b="1" dirty="0" smtClean="0">
                <a:solidFill>
                  <a:prstClr val="black"/>
                </a:solidFill>
                <a:cs typeface="B Nazanin" panose="00000400000000000000" pitchFamily="2" charset="-78"/>
              </a:rPr>
              <a:t>.</a:t>
            </a:r>
            <a:endParaRPr lang="fa-IR" dirty="0">
              <a:solidFill>
                <a:prstClr val="black"/>
              </a:solidFill>
            </a:endParaRPr>
          </a:p>
        </p:txBody>
      </p:sp>
      <p:pic>
        <p:nvPicPr>
          <p:cNvPr id="4" name="Picture 3"/>
          <p:cNvPicPr>
            <a:picLocks noChangeAspect="1"/>
          </p:cNvPicPr>
          <p:nvPr/>
        </p:nvPicPr>
        <p:blipFill>
          <a:blip r:embed="rId2"/>
          <a:stretch>
            <a:fillRect/>
          </a:stretch>
        </p:blipFill>
        <p:spPr>
          <a:xfrm>
            <a:off x="4113885" y="4602019"/>
            <a:ext cx="2984835" cy="2255981"/>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1126813" y="4602019"/>
            <a:ext cx="2528957" cy="2154297"/>
          </a:xfrm>
          <a:prstGeom prst="rect">
            <a:avLst/>
          </a:prstGeom>
          <a:ln>
            <a:noFill/>
          </a:ln>
          <a:effectLst>
            <a:softEdge rad="112500"/>
          </a:effectLst>
        </p:spPr>
      </p:pic>
    </p:spTree>
    <p:extLst>
      <p:ext uri="{BB962C8B-B14F-4D97-AF65-F5344CB8AC3E}">
        <p14:creationId xmlns:p14="http://schemas.microsoft.com/office/powerpoint/2010/main" val="894479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0" y="1596539"/>
            <a:ext cx="9000445" cy="4733855"/>
          </a:xfrm>
        </p:spPr>
        <p:txBody>
          <a:bodyPr/>
          <a:lstStyle/>
          <a:p>
            <a:pPr marL="228600" lvl="0" indent="-228600" algn="ctr" rtl="1">
              <a:lnSpc>
                <a:spcPct val="90000"/>
              </a:lnSpc>
              <a:spcBef>
                <a:spcPts val="1000"/>
              </a:spcBef>
            </a:pPr>
            <a:r>
              <a:rPr lang="fa-IR" b="1" dirty="0">
                <a:solidFill>
                  <a:prstClr val="black"/>
                </a:solidFill>
                <a:cs typeface="B Nazanin" panose="00000400000000000000" pitchFamily="2" charset="-78"/>
              </a:rPr>
              <a:t>در طي روز و عده هايي غذايي کوچک با فاصله زماني کم مصرف </a:t>
            </a:r>
            <a:r>
              <a:rPr lang="fa-IR" b="1" dirty="0" smtClean="0">
                <a:solidFill>
                  <a:prstClr val="black"/>
                </a:solidFill>
                <a:cs typeface="B Nazanin" panose="00000400000000000000" pitchFamily="2" charset="-78"/>
              </a:rPr>
              <a:t>کنيد. </a:t>
            </a:r>
            <a:r>
              <a:rPr lang="fa-IR" sz="2400" b="1" dirty="0" smtClean="0">
                <a:solidFill>
                  <a:prstClr val="black"/>
                </a:solidFill>
                <a:cs typeface="B Nazanin" panose="00000400000000000000" pitchFamily="2" charset="-78"/>
              </a:rPr>
              <a:t>مثلاً بجاي </a:t>
            </a:r>
            <a:r>
              <a:rPr lang="fa-IR" sz="2400" b="1" dirty="0">
                <a:solidFill>
                  <a:prstClr val="black"/>
                </a:solidFill>
                <a:cs typeface="B Nazanin" panose="00000400000000000000" pitchFamily="2" charset="-78"/>
              </a:rPr>
              <a:t>سه وعده ي پر </a:t>
            </a:r>
            <a:r>
              <a:rPr lang="fa-IR" sz="2400" b="1" dirty="0" smtClean="0">
                <a:solidFill>
                  <a:prstClr val="black"/>
                </a:solidFill>
                <a:cs typeface="B Nazanin" panose="00000400000000000000" pitchFamily="2" charset="-78"/>
              </a:rPr>
              <a:t>حجم،6 وعده </a:t>
            </a:r>
            <a:r>
              <a:rPr lang="fa-IR" sz="2400" b="1" dirty="0">
                <a:solidFill>
                  <a:prstClr val="black"/>
                </a:solidFill>
                <a:cs typeface="B Nazanin" panose="00000400000000000000" pitchFamily="2" charset="-78"/>
              </a:rPr>
              <a:t>غذايي با حجم کم مصرف </a:t>
            </a:r>
            <a:r>
              <a:rPr lang="fa-IR" sz="2400" b="1" dirty="0" smtClean="0">
                <a:solidFill>
                  <a:prstClr val="black"/>
                </a:solidFill>
                <a:cs typeface="B Nazanin" panose="00000400000000000000" pitchFamily="2" charset="-78"/>
              </a:rPr>
              <a:t>کنيد.</a:t>
            </a:r>
            <a:r>
              <a:rPr lang="en-US" sz="2400" b="1" dirty="0">
                <a:solidFill>
                  <a:prstClr val="black"/>
                </a:solidFill>
                <a:cs typeface="B Nazanin" panose="00000400000000000000" pitchFamily="2" charset="-78"/>
              </a:rPr>
              <a:t/>
            </a:r>
            <a:br>
              <a:rPr lang="en-US" sz="2400" b="1" dirty="0">
                <a:solidFill>
                  <a:prstClr val="black"/>
                </a:solidFill>
                <a:cs typeface="B Nazanin" panose="00000400000000000000" pitchFamily="2" charset="-78"/>
              </a:rPr>
            </a:br>
            <a:endParaRPr lang="fa-IR" b="1" dirty="0">
              <a:solidFill>
                <a:prstClr val="black"/>
              </a:solidFill>
              <a:cs typeface="B Nazanin" panose="00000400000000000000" pitchFamily="2" charset="-78"/>
            </a:endParaRPr>
          </a:p>
          <a:p>
            <a:pPr marL="228600" lvl="0" indent="-228600" algn="ctr" rtl="1">
              <a:lnSpc>
                <a:spcPct val="90000"/>
              </a:lnSpc>
              <a:spcBef>
                <a:spcPts val="1000"/>
              </a:spcBef>
            </a:pPr>
            <a:r>
              <a:rPr lang="fa-IR" b="1" dirty="0">
                <a:solidFill>
                  <a:prstClr val="black"/>
                </a:solidFill>
                <a:cs typeface="B Nazanin" panose="00000400000000000000" pitchFamily="2" charset="-78"/>
              </a:rPr>
              <a:t>کاهش مصرف شکر و کافئين در جلوگيري از بروز خستگي موثر است . </a:t>
            </a:r>
            <a:r>
              <a:rPr lang="fa-IR" sz="2400" b="1" dirty="0">
                <a:solidFill>
                  <a:prstClr val="black"/>
                </a:solidFill>
                <a:cs typeface="B Nazanin" panose="00000400000000000000" pitchFamily="2" charset="-78"/>
              </a:rPr>
              <a:t>مواد غذايي حاوي کافئين شامل </a:t>
            </a:r>
            <a:r>
              <a:rPr lang="fa-IR" sz="2400" b="1" dirty="0" smtClean="0">
                <a:solidFill>
                  <a:prstClr val="black"/>
                </a:solidFill>
                <a:cs typeface="B Nazanin" panose="00000400000000000000" pitchFamily="2" charset="-78"/>
              </a:rPr>
              <a:t>قهوه، کاکائو، نوشابه </a:t>
            </a:r>
            <a:r>
              <a:rPr lang="fa-IR" sz="2400" b="1" dirty="0">
                <a:solidFill>
                  <a:prstClr val="black"/>
                </a:solidFill>
                <a:cs typeface="B Nazanin" panose="00000400000000000000" pitchFamily="2" charset="-78"/>
              </a:rPr>
              <a:t>هاي سياه و چاي </a:t>
            </a:r>
            <a:r>
              <a:rPr lang="fa-IR" sz="2400" b="1" dirty="0" smtClean="0">
                <a:solidFill>
                  <a:prstClr val="black"/>
                </a:solidFill>
                <a:cs typeface="B Nazanin" panose="00000400000000000000" pitchFamily="2" charset="-78"/>
              </a:rPr>
              <a:t>است. مواد </a:t>
            </a:r>
            <a:r>
              <a:rPr lang="fa-IR" sz="2400" b="1" dirty="0">
                <a:solidFill>
                  <a:prstClr val="black"/>
                </a:solidFill>
                <a:cs typeface="B Nazanin" panose="00000400000000000000" pitchFamily="2" charset="-78"/>
              </a:rPr>
              <a:t>غذايي حاوي شکر مثل انواع </a:t>
            </a:r>
            <a:r>
              <a:rPr lang="fa-IR" sz="2400" b="1" dirty="0" smtClean="0">
                <a:solidFill>
                  <a:prstClr val="black"/>
                </a:solidFill>
                <a:cs typeface="B Nazanin" panose="00000400000000000000" pitchFamily="2" charset="-78"/>
              </a:rPr>
              <a:t>مربا، ژله، شکلات و شيريني </a:t>
            </a:r>
            <a:r>
              <a:rPr lang="fa-IR" sz="2400" b="1" dirty="0">
                <a:solidFill>
                  <a:prstClr val="black"/>
                </a:solidFill>
                <a:cs typeface="B Nazanin" panose="00000400000000000000" pitchFamily="2" charset="-78"/>
              </a:rPr>
              <a:t>جات است.</a:t>
            </a:r>
            <a:r>
              <a:rPr lang="en-US" sz="2400" b="1" dirty="0">
                <a:solidFill>
                  <a:prstClr val="black"/>
                </a:solidFill>
              </a:rPr>
              <a:t/>
            </a:r>
            <a:br>
              <a:rPr lang="en-US" sz="2400" b="1" dirty="0">
                <a:solidFill>
                  <a:prstClr val="black"/>
                </a:solidFill>
              </a:rPr>
            </a:br>
            <a:endParaRPr lang="fa-IR" b="1" dirty="0">
              <a:solidFill>
                <a:prstClr val="black"/>
              </a:solidFill>
            </a:endParaRPr>
          </a:p>
          <a:p>
            <a:endParaRPr lang="fa-IR" dirty="0"/>
          </a:p>
        </p:txBody>
      </p:sp>
      <p:pic>
        <p:nvPicPr>
          <p:cNvPr id="4" name="Picture 3"/>
          <p:cNvPicPr>
            <a:picLocks noChangeAspect="1"/>
          </p:cNvPicPr>
          <p:nvPr/>
        </p:nvPicPr>
        <p:blipFill>
          <a:blip r:embed="rId2"/>
          <a:stretch>
            <a:fillRect/>
          </a:stretch>
        </p:blipFill>
        <p:spPr>
          <a:xfrm>
            <a:off x="2586835" y="4192524"/>
            <a:ext cx="3664920" cy="2537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9201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6260" y="1596539"/>
            <a:ext cx="8704185" cy="4733855"/>
          </a:xfrm>
        </p:spPr>
        <p:txBody>
          <a:bodyPr>
            <a:normAutofit fontScale="92500" lnSpcReduction="10000"/>
          </a:bodyPr>
          <a:lstStyle/>
          <a:p>
            <a:pPr marL="228600" lvl="0" indent="-228600" algn="just" rtl="1">
              <a:lnSpc>
                <a:spcPct val="90000"/>
              </a:lnSpc>
              <a:spcBef>
                <a:spcPts val="1000"/>
              </a:spcBef>
            </a:pPr>
            <a:r>
              <a:rPr lang="fa-IR" sz="2600" b="1" dirty="0">
                <a:solidFill>
                  <a:prstClr val="black"/>
                </a:solidFill>
                <a:cs typeface="B Nazanin" panose="00000400000000000000" pitchFamily="2" charset="-78"/>
              </a:rPr>
              <a:t>براي دريافت انرژي بالا ،شيريني جات و شکلات مصرف نکنيد ،بلکه از منابع غذايي حاوي کربوهيدرات هاي پيچيده استفاده کنيد .منابع کربوهيدرات پيچيده شامل</a:t>
            </a:r>
            <a:r>
              <a:rPr lang="en-US" sz="2600" b="1" dirty="0">
                <a:solidFill>
                  <a:prstClr val="black"/>
                </a:solidFill>
                <a:cs typeface="B Nazanin" panose="00000400000000000000" pitchFamily="2" charset="-78"/>
              </a:rPr>
              <a:t>:</a:t>
            </a:r>
            <a:r>
              <a:rPr lang="fa-IR" sz="2600" b="1" dirty="0">
                <a:solidFill>
                  <a:prstClr val="black"/>
                </a:solidFill>
                <a:cs typeface="B Nazanin" panose="00000400000000000000" pitchFamily="2" charset="-78"/>
              </a:rPr>
              <a:t>برنج ،گندم و ساير غلّات ،نان ،ماکاروني، سيب زميني و سبزيجات است</a:t>
            </a:r>
            <a:r>
              <a:rPr lang="en-US" sz="2600" b="1" dirty="0">
                <a:solidFill>
                  <a:prstClr val="black"/>
                </a:solidFill>
                <a:cs typeface="B Nazanin" panose="00000400000000000000" pitchFamily="2" charset="-78"/>
              </a:rPr>
              <a:t> .</a:t>
            </a:r>
            <a:br>
              <a:rPr lang="en-US" sz="2600" b="1" dirty="0">
                <a:solidFill>
                  <a:prstClr val="black"/>
                </a:solidFill>
                <a:cs typeface="B Nazanin" panose="00000400000000000000" pitchFamily="2" charset="-78"/>
              </a:rPr>
            </a:br>
            <a:endParaRPr lang="fa-IR" sz="2600" b="1" dirty="0">
              <a:solidFill>
                <a:prstClr val="black"/>
              </a:solidFill>
              <a:cs typeface="B Nazanin" panose="00000400000000000000" pitchFamily="2" charset="-78"/>
            </a:endParaRPr>
          </a:p>
          <a:p>
            <a:pPr marL="228600" lvl="0" indent="-228600" algn="just" rtl="1">
              <a:lnSpc>
                <a:spcPct val="90000"/>
              </a:lnSpc>
              <a:spcBef>
                <a:spcPts val="1000"/>
              </a:spcBef>
            </a:pPr>
            <a:r>
              <a:rPr lang="fa-IR" sz="2600" b="1" dirty="0">
                <a:solidFill>
                  <a:prstClr val="black"/>
                </a:solidFill>
                <a:cs typeface="B Nazanin" panose="00000400000000000000" pitchFamily="2" charset="-78"/>
              </a:rPr>
              <a:t>کمبود پروتئين باعث ايجاد خستگي مي شود.اسيد هاي آمينه ها (واحد هاي سازنده پروتئين )براي حفظ و ترميم هرکدام از اندام بدن ما ضروري هستند .منابع غذايي حاوي پروتئين با کيفيت بالا به ترتيب عبارتند از:تخم مرغ ،شير و لبنيات ،انواع گوشت و حبوبات</a:t>
            </a:r>
            <a:r>
              <a:rPr lang="en-US" sz="2600" b="1" dirty="0">
                <a:solidFill>
                  <a:prstClr val="black"/>
                </a:solidFill>
                <a:cs typeface="B Nazanin" panose="00000400000000000000" pitchFamily="2" charset="-78"/>
              </a:rPr>
              <a:t> .</a:t>
            </a:r>
            <a:endParaRPr lang="fa-IR" sz="2600" b="1" dirty="0">
              <a:solidFill>
                <a:prstClr val="black"/>
              </a:solidFill>
              <a:cs typeface="B Nazanin" panose="00000400000000000000" pitchFamily="2" charset="-78"/>
            </a:endParaRPr>
          </a:p>
          <a:p>
            <a:pPr marL="228600" lvl="0" indent="-228600" algn="just" rtl="1">
              <a:lnSpc>
                <a:spcPct val="90000"/>
              </a:lnSpc>
              <a:spcBef>
                <a:spcPts val="1000"/>
              </a:spcBef>
            </a:pPr>
            <a:endParaRPr lang="fa-IR" sz="2600" b="1" dirty="0">
              <a:solidFill>
                <a:prstClr val="black"/>
              </a:solidFill>
              <a:cs typeface="B Nazanin" panose="00000400000000000000" pitchFamily="2" charset="-78"/>
            </a:endParaRPr>
          </a:p>
          <a:p>
            <a:pPr marL="228600" lvl="0" indent="-228600" algn="just" rtl="1">
              <a:lnSpc>
                <a:spcPct val="90000"/>
              </a:lnSpc>
              <a:spcBef>
                <a:spcPts val="1000"/>
              </a:spcBef>
            </a:pPr>
            <a:r>
              <a:rPr lang="fa-IR" sz="2600" b="1" dirty="0">
                <a:solidFill>
                  <a:prstClr val="black"/>
                </a:solidFill>
                <a:cs typeface="B Nazanin" panose="00000400000000000000" pitchFamily="2" charset="-78"/>
              </a:rPr>
              <a:t>کمبود منيزيم باعث احساس خستگي مي شود.منابع غذايي حاوي منيزيم عبارتند از:جو ،جوانه گندم برشته ،اسفناج ،تخمه کدو،کاکائو ،تخمه آفتابگردان ،بادام </a:t>
            </a:r>
            <a:r>
              <a:rPr lang="fa-IR" sz="2600" b="1" dirty="0" smtClean="0">
                <a:solidFill>
                  <a:prstClr val="black"/>
                </a:solidFill>
                <a:cs typeface="B Nazanin" panose="00000400000000000000" pitchFamily="2" charset="-78"/>
              </a:rPr>
              <a:t>زميني</a:t>
            </a:r>
            <a:r>
              <a:rPr lang="en-US" sz="2600" b="1" dirty="0" smtClean="0">
                <a:solidFill>
                  <a:prstClr val="black"/>
                </a:solidFill>
                <a:cs typeface="B Nazanin" panose="00000400000000000000" pitchFamily="2" charset="-78"/>
              </a:rPr>
              <a:t>  </a:t>
            </a:r>
            <a:r>
              <a:rPr lang="en-US" sz="2600" b="1" dirty="0">
                <a:solidFill>
                  <a:prstClr val="black"/>
                </a:solidFill>
                <a:cs typeface="B Nazanin" panose="00000400000000000000" pitchFamily="2" charset="-78"/>
              </a:rPr>
              <a:t/>
            </a:r>
            <a:br>
              <a:rPr lang="en-US" sz="2600" b="1" dirty="0">
                <a:solidFill>
                  <a:prstClr val="black"/>
                </a:solidFill>
                <a:cs typeface="B Nazanin" panose="00000400000000000000" pitchFamily="2" charset="-78"/>
              </a:rPr>
            </a:br>
            <a:endParaRPr lang="fa-IR" sz="2600" b="1" dirty="0">
              <a:solidFill>
                <a:prstClr val="black"/>
              </a:solidFill>
              <a:cs typeface="B Nazanin" panose="00000400000000000000" pitchFamily="2" charset="-78"/>
            </a:endParaRPr>
          </a:p>
          <a:p>
            <a:pPr algn="just"/>
            <a:endParaRPr lang="fa-IR" dirty="0"/>
          </a:p>
        </p:txBody>
      </p:sp>
    </p:spTree>
    <p:extLst>
      <p:ext uri="{BB962C8B-B14F-4D97-AF65-F5344CB8AC3E}">
        <p14:creationId xmlns:p14="http://schemas.microsoft.com/office/powerpoint/2010/main" val="515839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22195"/>
            <a:ext cx="8229600" cy="684885"/>
          </a:xfrm>
        </p:spPr>
        <p:txBody>
          <a:bodyPr>
            <a:noAutofit/>
          </a:bodyPr>
          <a:lstStyle/>
          <a:p>
            <a:r>
              <a:rPr lang="fa-IR" sz="3200" dirty="0">
                <a:solidFill>
                  <a:prstClr val="black"/>
                </a:solidFill>
                <a:latin typeface="Calibri Light" panose="020F0302020204030204"/>
                <a:cs typeface="B Titr" panose="00000700000000000000" pitchFamily="2" charset="-78"/>
              </a:rPr>
              <a:t>رابطه تغذيه با خلق و خو </a:t>
            </a:r>
            <a:r>
              <a:rPr lang="en-US" sz="3200" dirty="0">
                <a:solidFill>
                  <a:prstClr val="black"/>
                </a:solidFill>
                <a:latin typeface="Calibri Light" panose="020F0302020204030204"/>
                <a:cs typeface="B Titr" panose="00000700000000000000" pitchFamily="2" charset="-78"/>
              </a:rPr>
              <a:t/>
            </a:r>
            <a:br>
              <a:rPr lang="en-US" sz="3200" dirty="0">
                <a:solidFill>
                  <a:prstClr val="black"/>
                </a:solidFill>
                <a:latin typeface="Calibri Light" panose="020F0302020204030204"/>
                <a:cs typeface="B Titr" panose="00000700000000000000" pitchFamily="2" charset="-78"/>
              </a:rPr>
            </a:br>
            <a:endParaRPr lang="fa-IR" sz="2400" dirty="0">
              <a:cs typeface="B Titr" panose="00000700000000000000" pitchFamily="2" charset="-78"/>
            </a:endParaRPr>
          </a:p>
        </p:txBody>
      </p:sp>
      <p:sp>
        <p:nvSpPr>
          <p:cNvPr id="3" name="Content Placeholder 2"/>
          <p:cNvSpPr>
            <a:spLocks noGrp="1"/>
          </p:cNvSpPr>
          <p:nvPr>
            <p:ph idx="1"/>
          </p:nvPr>
        </p:nvSpPr>
        <p:spPr>
          <a:xfrm>
            <a:off x="296260" y="1596539"/>
            <a:ext cx="8704185" cy="4733855"/>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رفتار و خلق وخوي جوانان به طور ناگهاني تغير مي کند که به خاطرايجاد صفات و ترشح هورمون هاي جديد (هورمون هاي </a:t>
            </a:r>
            <a:r>
              <a:rPr lang="fa-IR" b="1" dirty="0" smtClean="0">
                <a:solidFill>
                  <a:prstClr val="black"/>
                </a:solidFill>
                <a:cs typeface="B Nazanin" panose="00000400000000000000" pitchFamily="2" charset="-78"/>
              </a:rPr>
              <a:t>جنسي)و </a:t>
            </a:r>
            <a:r>
              <a:rPr lang="fa-IR" b="1" dirty="0">
                <a:solidFill>
                  <a:prstClr val="black"/>
                </a:solidFill>
                <a:cs typeface="B Nazanin" panose="00000400000000000000" pitchFamily="2" charset="-78"/>
              </a:rPr>
              <a:t>باعث ايجاد ناراحتي ها و مشکلات رواني درفرد وخانواده مي شود</a:t>
            </a:r>
            <a:r>
              <a:rPr lang="en-US" b="1" dirty="0" smtClean="0">
                <a:solidFill>
                  <a:prstClr val="black"/>
                </a:solidFill>
                <a:cs typeface="B Nazanin" panose="00000400000000000000" pitchFamily="2" charset="-78"/>
              </a:rPr>
              <a:t>.</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endParaRPr lang="en-US"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مغز </a:t>
            </a:r>
            <a:r>
              <a:rPr lang="fa-IR" b="1" dirty="0">
                <a:solidFill>
                  <a:prstClr val="black"/>
                </a:solidFill>
                <a:cs typeface="B Nazanin" panose="00000400000000000000" pitchFamily="2" charset="-78"/>
              </a:rPr>
              <a:t>براي ارتباط برقرار کردن با ساير سلول هاي بدن از مواد شيميايي موسوم به انتقال دهنده هاي عصبي استفاده مي کند.اين انتقال دهنده هاي عصبي </a:t>
            </a:r>
            <a:r>
              <a:rPr lang="fa-IR" b="1" dirty="0" smtClean="0">
                <a:solidFill>
                  <a:prstClr val="black"/>
                </a:solidFill>
                <a:cs typeface="B Nazanin" panose="00000400000000000000" pitchFamily="2" charset="-78"/>
              </a:rPr>
              <a:t>با کمک </a:t>
            </a:r>
            <a:r>
              <a:rPr lang="fa-IR" b="1" dirty="0">
                <a:solidFill>
                  <a:prstClr val="black"/>
                </a:solidFill>
                <a:cs typeface="B Nazanin" panose="00000400000000000000" pitchFamily="2" charset="-78"/>
              </a:rPr>
              <a:t>اسيدهاي آمينه و مواد غذايي مصرفي درمغزتوليد مي گردند.مهم ترين انتقال دهنده هاي عصبي که به رژيم غذايي حساس بوده و برخلق و خوي ما تأثير گذار مي باشند عبارتند از:سرو تونين ،نوراپي نفرين و </a:t>
            </a:r>
            <a:r>
              <a:rPr lang="fa-IR" b="1" dirty="0" smtClean="0">
                <a:solidFill>
                  <a:prstClr val="black"/>
                </a:solidFill>
                <a:cs typeface="B Nazanin" panose="00000400000000000000" pitchFamily="2" charset="-78"/>
              </a:rPr>
              <a:t>دوپامين.</a:t>
            </a:r>
            <a:endParaRPr lang="fa-IR" b="1" dirty="0">
              <a:solidFill>
                <a:prstClr val="black"/>
              </a:solidFill>
              <a:cs typeface="B Nazanin" panose="00000400000000000000" pitchFamily="2" charset="-78"/>
            </a:endParaRPr>
          </a:p>
        </p:txBody>
      </p:sp>
    </p:spTree>
    <p:extLst>
      <p:ext uri="{BB962C8B-B14F-4D97-AF65-F5344CB8AC3E}">
        <p14:creationId xmlns:p14="http://schemas.microsoft.com/office/powerpoint/2010/main" val="3098285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824" y="1749245"/>
            <a:ext cx="8704185" cy="4733855"/>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دو پامين و نوراپي نفرين سبب افزايش هوشياري ،تسريع تصميم </a:t>
            </a:r>
            <a:r>
              <a:rPr lang="fa-IR" b="1" dirty="0" smtClean="0">
                <a:solidFill>
                  <a:prstClr val="black"/>
                </a:solidFill>
                <a:cs typeface="B Nazanin" panose="00000400000000000000" pitchFamily="2" charset="-78"/>
              </a:rPr>
              <a:t>گيري، افزايش </a:t>
            </a:r>
            <a:r>
              <a:rPr lang="fa-IR" b="1" dirty="0">
                <a:solidFill>
                  <a:prstClr val="black"/>
                </a:solidFill>
                <a:cs typeface="B Nazanin" panose="00000400000000000000" pitchFamily="2" charset="-78"/>
              </a:rPr>
              <a:t>تمرکز</a:t>
            </a:r>
            <a:r>
              <a:rPr lang="fa-IR" b="1" dirty="0" smtClean="0">
                <a:solidFill>
                  <a:prstClr val="black"/>
                </a:solidFill>
                <a:cs typeface="B Nazanin" panose="00000400000000000000" pitchFamily="2" charset="-78"/>
              </a:rPr>
              <a:t>، انرژي </a:t>
            </a:r>
            <a:r>
              <a:rPr lang="fa-IR" b="1" dirty="0">
                <a:solidFill>
                  <a:prstClr val="black"/>
                </a:solidFill>
                <a:cs typeface="B Nazanin" panose="00000400000000000000" pitchFamily="2" charset="-78"/>
              </a:rPr>
              <a:t>و دقت مي گردند</a:t>
            </a:r>
            <a:r>
              <a:rPr lang="fa-IR" b="1" dirty="0" smtClean="0">
                <a:solidFill>
                  <a:prstClr val="black"/>
                </a:solidFill>
                <a:cs typeface="B Nazanin" panose="00000400000000000000" pitchFamily="2" charset="-78"/>
              </a:rPr>
              <a:t>. سرو </a:t>
            </a:r>
            <a:r>
              <a:rPr lang="fa-IR" b="1" dirty="0">
                <a:solidFill>
                  <a:prstClr val="black"/>
                </a:solidFill>
                <a:cs typeface="B Nazanin" panose="00000400000000000000" pitchFamily="2" charset="-78"/>
              </a:rPr>
              <a:t>تونين نيز آرام بخش بوده و استرس و تنش را کاهش مي دهد</a:t>
            </a:r>
            <a:r>
              <a:rPr lang="fa-IR" b="1" dirty="0" smtClean="0">
                <a:solidFill>
                  <a:prstClr val="black"/>
                </a:solidFill>
                <a:cs typeface="B Nazanin" panose="00000400000000000000" pitchFamily="2" charset="-78"/>
              </a:rPr>
              <a:t>. همچنين </a:t>
            </a:r>
            <a:r>
              <a:rPr lang="fa-IR" b="1" dirty="0">
                <a:solidFill>
                  <a:prstClr val="black"/>
                </a:solidFill>
                <a:cs typeface="B Nazanin" panose="00000400000000000000" pitchFamily="2" charset="-78"/>
              </a:rPr>
              <a:t>موجب افزايش رخوت و خواب آلودگي مي گردد</a:t>
            </a:r>
            <a:r>
              <a:rPr lang="en-US" b="1" dirty="0" smtClean="0">
                <a:solidFill>
                  <a:prstClr val="black"/>
                </a:solidFill>
                <a:cs typeface="B Nazanin" panose="00000400000000000000" pitchFamily="2" charset="-78"/>
              </a:rPr>
              <a:t>.</a:t>
            </a:r>
          </a:p>
          <a:p>
            <a:pPr marL="228600" lvl="0" indent="-228600" algn="just" rtl="1">
              <a:lnSpc>
                <a:spcPct val="90000"/>
              </a:lnSpc>
              <a:spcBef>
                <a:spcPts val="1000"/>
              </a:spcBef>
            </a:pPr>
            <a:endParaRPr lang="en-US"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غذاهاي </a:t>
            </a:r>
            <a:r>
              <a:rPr lang="fa-IR" b="1" dirty="0">
                <a:solidFill>
                  <a:prstClr val="black"/>
                </a:solidFill>
                <a:cs typeface="B Nazanin" panose="00000400000000000000" pitchFamily="2" charset="-78"/>
              </a:rPr>
              <a:t>محرک و افزايش دهنده هوشياري</a:t>
            </a:r>
            <a:r>
              <a:rPr lang="fa-IR" b="1" dirty="0" smtClean="0">
                <a:solidFill>
                  <a:prstClr val="black"/>
                </a:solidFill>
                <a:cs typeface="B Nazanin" panose="00000400000000000000" pitchFamily="2" charset="-78"/>
              </a:rPr>
              <a:t>: مواد </a:t>
            </a:r>
            <a:r>
              <a:rPr lang="fa-IR" b="1" dirty="0">
                <a:solidFill>
                  <a:prstClr val="black"/>
                </a:solidFill>
                <a:cs typeface="B Nazanin" panose="00000400000000000000" pitchFamily="2" charset="-78"/>
              </a:rPr>
              <a:t>غذايي حاوي پروتئين</a:t>
            </a:r>
            <a:r>
              <a:rPr lang="fa-IR" b="1" dirty="0" smtClean="0">
                <a:solidFill>
                  <a:prstClr val="black"/>
                </a:solidFill>
                <a:cs typeface="B Nazanin" panose="00000400000000000000" pitchFamily="2" charset="-78"/>
              </a:rPr>
              <a:t>، چربي </a:t>
            </a:r>
            <a:r>
              <a:rPr lang="fa-IR" b="1" dirty="0">
                <a:solidFill>
                  <a:prstClr val="black"/>
                </a:solidFill>
                <a:cs typeface="B Nazanin" panose="00000400000000000000" pitchFamily="2" charset="-78"/>
              </a:rPr>
              <a:t>اندک و کربوهيدراتهاي پیچیده مناسب ترين گزينه مي باشد</a:t>
            </a:r>
            <a:r>
              <a:rPr lang="fa-IR" b="1" dirty="0" smtClean="0">
                <a:solidFill>
                  <a:prstClr val="black"/>
                </a:solidFill>
                <a:cs typeface="B Nazanin" panose="00000400000000000000" pitchFamily="2" charset="-78"/>
              </a:rPr>
              <a:t>. درهنگام </a:t>
            </a:r>
            <a:r>
              <a:rPr lang="fa-IR" b="1" dirty="0">
                <a:solidFill>
                  <a:prstClr val="black"/>
                </a:solidFill>
                <a:cs typeface="B Nazanin" panose="00000400000000000000" pitchFamily="2" charset="-78"/>
              </a:rPr>
              <a:t>نيم روز ذخيره دوپامين و نوراپي نفرين مغز رو به کاهش مي گذارد</a:t>
            </a:r>
            <a:r>
              <a:rPr lang="fa-IR" b="1" dirty="0" smtClean="0">
                <a:solidFill>
                  <a:prstClr val="black"/>
                </a:solidFill>
                <a:cs typeface="B Nazanin" panose="00000400000000000000" pitchFamily="2" charset="-78"/>
              </a:rPr>
              <a:t>. با </a:t>
            </a:r>
            <a:r>
              <a:rPr lang="fa-IR" b="1" dirty="0">
                <a:solidFill>
                  <a:prstClr val="black"/>
                </a:solidFill>
                <a:cs typeface="B Nazanin" panose="00000400000000000000" pitchFamily="2" charset="-78"/>
              </a:rPr>
              <a:t>مصرف پروتئين قادر خواهيد بود اين کاهش را برطرف </a:t>
            </a:r>
            <a:r>
              <a:rPr lang="fa-IR" b="1" dirty="0" smtClean="0">
                <a:solidFill>
                  <a:prstClr val="black"/>
                </a:solidFill>
                <a:cs typeface="B Nazanin" panose="00000400000000000000" pitchFamily="2" charset="-78"/>
              </a:rPr>
              <a:t>کنيد.</a:t>
            </a:r>
            <a:endParaRPr lang="fa-IR" b="1" dirty="0">
              <a:solidFill>
                <a:prstClr val="black"/>
              </a:solidFill>
              <a:cs typeface="B Nazanin" panose="00000400000000000000" pitchFamily="2" charset="-78"/>
            </a:endParaRPr>
          </a:p>
          <a:p>
            <a:pPr algn="just"/>
            <a:endParaRPr lang="fa-IR" dirty="0"/>
          </a:p>
        </p:txBody>
      </p:sp>
    </p:spTree>
    <p:extLst>
      <p:ext uri="{BB962C8B-B14F-4D97-AF65-F5344CB8AC3E}">
        <p14:creationId xmlns:p14="http://schemas.microsoft.com/office/powerpoint/2010/main" val="227379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6260" y="1596539"/>
            <a:ext cx="8704185" cy="4733855"/>
          </a:xfrm>
        </p:spPr>
        <p:txBody>
          <a:bodyPr/>
          <a:lstStyle/>
          <a:p>
            <a:pPr marL="228600" lvl="0" indent="-228600" algn="just" rtl="1">
              <a:lnSpc>
                <a:spcPct val="90000"/>
              </a:lnSpc>
              <a:spcBef>
                <a:spcPts val="1000"/>
              </a:spcBef>
            </a:pPr>
            <a:r>
              <a:rPr lang="fa-IR" b="1" dirty="0" smtClean="0">
                <a:solidFill>
                  <a:prstClr val="black"/>
                </a:solidFill>
                <a:cs typeface="B Nazanin" panose="00000400000000000000" pitchFamily="2" charset="-78"/>
              </a:rPr>
              <a:t>غذاهاي </a:t>
            </a:r>
            <a:r>
              <a:rPr lang="fa-IR" b="1" dirty="0">
                <a:solidFill>
                  <a:prstClr val="black"/>
                </a:solidFill>
                <a:cs typeface="B Nazanin" panose="00000400000000000000" pitchFamily="2" charset="-78"/>
              </a:rPr>
              <a:t>آرام </a:t>
            </a:r>
            <a:r>
              <a:rPr lang="fa-IR" b="1" dirty="0" smtClean="0">
                <a:solidFill>
                  <a:prstClr val="black"/>
                </a:solidFill>
                <a:cs typeface="B Nazanin" panose="00000400000000000000" pitchFamily="2" charset="-78"/>
              </a:rPr>
              <a:t>بخش: مصرف </a:t>
            </a:r>
            <a:r>
              <a:rPr lang="fa-IR" b="1" dirty="0">
                <a:solidFill>
                  <a:prstClr val="black"/>
                </a:solidFill>
                <a:cs typeface="B Nazanin" panose="00000400000000000000" pitchFamily="2" charset="-78"/>
              </a:rPr>
              <a:t>کربوهيدرات ها اثر آرام بخشي دارد</a:t>
            </a:r>
            <a:r>
              <a:rPr lang="fa-IR" b="1" dirty="0" smtClean="0">
                <a:solidFill>
                  <a:prstClr val="black"/>
                </a:solidFill>
                <a:cs typeface="B Nazanin" panose="00000400000000000000" pitchFamily="2" charset="-78"/>
              </a:rPr>
              <a:t>. ميزان </a:t>
            </a:r>
            <a:r>
              <a:rPr lang="fa-IR" b="1" dirty="0">
                <a:solidFill>
                  <a:prstClr val="black"/>
                </a:solidFill>
                <a:cs typeface="B Nazanin" panose="00000400000000000000" pitchFamily="2" charset="-78"/>
              </a:rPr>
              <a:t>آرام بخشي کربوهيدرات ها به ميزان مصرف و زمان مصرف آنها بستگي دارد</a:t>
            </a:r>
            <a:r>
              <a:rPr lang="fa-IR" b="1" dirty="0" smtClean="0">
                <a:solidFill>
                  <a:prstClr val="black"/>
                </a:solidFill>
                <a:cs typeface="B Nazanin" panose="00000400000000000000" pitchFamily="2" charset="-78"/>
              </a:rPr>
              <a:t>.</a:t>
            </a:r>
          </a:p>
          <a:p>
            <a:pPr marL="228600" lvl="0" indent="-228600" algn="just" rtl="1">
              <a:lnSpc>
                <a:spcPct val="90000"/>
              </a:lnSpc>
              <a:spcBef>
                <a:spcPts val="1000"/>
              </a:spcBef>
            </a:pPr>
            <a:endParaRPr lang="fa-IR"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a:solidFill>
                  <a:prstClr val="black"/>
                </a:solidFill>
                <a:cs typeface="B Nazanin" panose="00000400000000000000" pitchFamily="2" charset="-78"/>
              </a:rPr>
              <a:t>کربوهيدرات هاي با شاخص گليسميک پايين مثل غلات کامل موجب افزايش آرامش با حدّاقل اثر خواب آلودگي و حالت رخوت مي گردند</a:t>
            </a:r>
            <a:r>
              <a:rPr lang="fa-IR" b="1" dirty="0" smtClean="0">
                <a:solidFill>
                  <a:prstClr val="black"/>
                </a:solidFill>
                <a:cs typeface="B Nazanin" panose="00000400000000000000" pitchFamily="2" charset="-78"/>
              </a:rPr>
              <a:t>.</a:t>
            </a:r>
          </a:p>
          <a:p>
            <a:pPr marL="228600" lvl="0" indent="-228600" algn="just" rtl="1">
              <a:lnSpc>
                <a:spcPct val="90000"/>
              </a:lnSpc>
              <a:spcBef>
                <a:spcPts val="1000"/>
              </a:spcBef>
            </a:pPr>
            <a:endParaRPr lang="fa-IR"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a:solidFill>
                  <a:prstClr val="black"/>
                </a:solidFill>
                <a:cs typeface="B Nazanin" panose="00000400000000000000" pitchFamily="2" charset="-78"/>
              </a:rPr>
              <a:t>غذاهاي داراي شاخص گليسميک بالا(افزايش سريع قند خون)حداکثر توليد سروتونين را موجب مي گردند</a:t>
            </a:r>
            <a:r>
              <a:rPr lang="fa-IR" b="1" dirty="0" smtClean="0">
                <a:solidFill>
                  <a:prstClr val="black"/>
                </a:solidFill>
                <a:cs typeface="B Nazanin" panose="00000400000000000000" pitchFamily="2" charset="-78"/>
              </a:rPr>
              <a:t>: نان </a:t>
            </a:r>
            <a:r>
              <a:rPr lang="fa-IR" b="1" dirty="0">
                <a:solidFill>
                  <a:prstClr val="black"/>
                </a:solidFill>
                <a:cs typeface="B Nazanin" panose="00000400000000000000" pitchFamily="2" charset="-78"/>
              </a:rPr>
              <a:t>سفيد، شکر</a:t>
            </a:r>
            <a:r>
              <a:rPr lang="fa-IR" b="1" dirty="0" smtClean="0">
                <a:solidFill>
                  <a:prstClr val="black"/>
                </a:solidFill>
                <a:cs typeface="B Nazanin" panose="00000400000000000000" pitchFamily="2" charset="-78"/>
              </a:rPr>
              <a:t>، برنج، شيريني </a:t>
            </a:r>
            <a:r>
              <a:rPr lang="fa-IR" b="1" dirty="0">
                <a:solidFill>
                  <a:prstClr val="black"/>
                </a:solidFill>
                <a:cs typeface="B Nazanin" panose="00000400000000000000" pitchFamily="2" charset="-78"/>
              </a:rPr>
              <a:t>جات</a:t>
            </a:r>
            <a:r>
              <a:rPr lang="fa-IR" b="1" dirty="0" smtClean="0">
                <a:solidFill>
                  <a:prstClr val="black"/>
                </a:solidFill>
                <a:cs typeface="B Nazanin" panose="00000400000000000000" pitchFamily="2" charset="-78"/>
              </a:rPr>
              <a:t>، سيب </a:t>
            </a:r>
            <a:r>
              <a:rPr lang="fa-IR" b="1" dirty="0">
                <a:solidFill>
                  <a:prstClr val="black"/>
                </a:solidFill>
                <a:cs typeface="B Nazanin" panose="00000400000000000000" pitchFamily="2" charset="-78"/>
              </a:rPr>
              <a:t>زميني پخته</a:t>
            </a:r>
            <a:r>
              <a:rPr lang="fa-IR" b="1" dirty="0" smtClean="0">
                <a:solidFill>
                  <a:prstClr val="black"/>
                </a:solidFill>
                <a:cs typeface="B Nazanin" panose="00000400000000000000" pitchFamily="2" charset="-78"/>
              </a:rPr>
              <a:t>، پاستا</a:t>
            </a:r>
            <a:r>
              <a:rPr lang="en-US" b="1" dirty="0">
                <a:solidFill>
                  <a:prstClr val="black"/>
                </a:solidFill>
                <a:cs typeface="B Nazanin" panose="00000400000000000000" pitchFamily="2" charset="-78"/>
              </a:rPr>
              <a:t>.</a:t>
            </a:r>
            <a:endParaRPr lang="fa-IR" b="1" dirty="0">
              <a:solidFill>
                <a:prstClr val="black"/>
              </a:solidFill>
              <a:cs typeface="B Nazanin" panose="00000400000000000000" pitchFamily="2" charset="-78"/>
            </a:endParaRPr>
          </a:p>
          <a:p>
            <a:pPr algn="just"/>
            <a:endParaRPr lang="fa-IR" dirty="0"/>
          </a:p>
        </p:txBody>
      </p:sp>
    </p:spTree>
    <p:extLst>
      <p:ext uri="{BB962C8B-B14F-4D97-AF65-F5344CB8AC3E}">
        <p14:creationId xmlns:p14="http://schemas.microsoft.com/office/powerpoint/2010/main" val="702538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596539"/>
            <a:ext cx="8551480" cy="4733855"/>
          </a:xfrm>
        </p:spPr>
        <p:txBody>
          <a:bodyPr/>
          <a:lstStyle/>
          <a:p>
            <a:pPr marL="228600" lvl="0" indent="-228600" algn="just" rtl="1">
              <a:spcBef>
                <a:spcPts val="1000"/>
              </a:spcBef>
            </a:pPr>
            <a:r>
              <a:rPr lang="fa-IR" b="1" dirty="0">
                <a:solidFill>
                  <a:prstClr val="black"/>
                </a:solidFill>
                <a:cs typeface="B Nazanin" panose="00000400000000000000" pitchFamily="2" charset="-78"/>
              </a:rPr>
              <a:t>از حول و حوش 18 سالگی نوجوانی پایان می گیرد و دوران شیرین جوانی آغاز می شود. در واقع </a:t>
            </a:r>
            <a:r>
              <a:rPr lang="fa-IR" b="1" dirty="0" smtClean="0">
                <a:solidFill>
                  <a:prstClr val="black"/>
                </a:solidFill>
                <a:cs typeface="B Nazanin" panose="00000400000000000000" pitchFamily="2" charset="-78"/>
              </a:rPr>
              <a:t>29سالگی </a:t>
            </a:r>
            <a:r>
              <a:rPr lang="fa-IR" b="1" dirty="0">
                <a:solidFill>
                  <a:prstClr val="black"/>
                </a:solidFill>
                <a:cs typeface="B Nazanin" panose="00000400000000000000" pitchFamily="2" charset="-78"/>
              </a:rPr>
              <a:t>پایان جوانی و ورود به سن میانسالی است</a:t>
            </a:r>
            <a:r>
              <a:rPr lang="en-US" b="1" dirty="0">
                <a:solidFill>
                  <a:prstClr val="black"/>
                </a:solidFill>
                <a:cs typeface="B Nazanin" panose="00000400000000000000" pitchFamily="2" charset="-78"/>
              </a:rPr>
              <a:t>. </a:t>
            </a:r>
            <a:r>
              <a:rPr lang="fa-IR" b="1" dirty="0" smtClean="0">
                <a:solidFill>
                  <a:prstClr val="black"/>
                </a:solidFill>
                <a:cs typeface="B Nazanin" panose="00000400000000000000" pitchFamily="2" charset="-78"/>
              </a:rPr>
              <a:t>دوران </a:t>
            </a:r>
            <a:r>
              <a:rPr lang="fa-IR" b="1" dirty="0">
                <a:solidFill>
                  <a:prstClr val="black"/>
                </a:solidFill>
                <a:cs typeface="B Nazanin" panose="00000400000000000000" pitchFamily="2" charset="-78"/>
              </a:rPr>
              <a:t>پر از شور و هیجان جوانی و البته مهم ترین دوران </a:t>
            </a:r>
            <a:r>
              <a:rPr lang="fa-IR" b="1" u="sng" dirty="0">
                <a:solidFill>
                  <a:prstClr val="black"/>
                </a:solidFill>
                <a:cs typeface="B Nazanin" panose="00000400000000000000" pitchFamily="2" charset="-78"/>
                <a:hlinkClick r:id="rId2"/>
              </a:rPr>
              <a:t>عادت های بد غذایی</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دوران درست غذا نخوردن، دوران </a:t>
            </a:r>
            <a:r>
              <a:rPr lang="fa-IR" b="1" u="sng" dirty="0">
                <a:solidFill>
                  <a:prstClr val="black"/>
                </a:solidFill>
                <a:cs typeface="B Nazanin" panose="00000400000000000000" pitchFamily="2" charset="-78"/>
                <a:hlinkClick r:id="rId3"/>
              </a:rPr>
              <a:t>نوشابه</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و نوشیدنی ها انرژی زا، دوران سر در موبایل یا بازی های کامپیوتری داشتن، دوران درس و کنکور و دانشگاه و هزاران بهانه برای صرف نظر کردن وعده های غذایی یا بد غذا خوردن. </a:t>
            </a:r>
          </a:p>
          <a:p>
            <a:endParaRPr lang="en-US" dirty="0"/>
          </a:p>
        </p:txBody>
      </p:sp>
      <p:pic>
        <p:nvPicPr>
          <p:cNvPr id="4" name="Picture 2" descr="E:\cloud\drive\websites\ppttemplate\ppt\logo-ppttemplat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674" y="6531587"/>
            <a:ext cx="1161288" cy="250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2281425" y="4541079"/>
            <a:ext cx="4285859" cy="2383743"/>
          </a:xfrm>
          <a:prstGeom prst="ellipse">
            <a:avLst/>
          </a:prstGeom>
          <a:ln>
            <a:noFill/>
          </a:ln>
          <a:effectLst>
            <a:softEdge rad="112500"/>
          </a:effectLst>
        </p:spPr>
      </p:pic>
      <p:sp>
        <p:nvSpPr>
          <p:cNvPr id="8" name="Title 7"/>
          <p:cNvSpPr>
            <a:spLocks noGrp="1"/>
          </p:cNvSpPr>
          <p:nvPr>
            <p:ph type="title"/>
          </p:nvPr>
        </p:nvSpPr>
        <p:spPr/>
        <p:txBody>
          <a:bodyPr/>
          <a:lstStyle/>
          <a:p>
            <a:endParaRPr lang="fa-I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 y="4192525"/>
            <a:ext cx="4240624" cy="2650390"/>
          </a:xfrm>
          <a:prstGeom prst="rect">
            <a:avLst/>
          </a:prstGeom>
        </p:spPr>
      </p:pic>
      <p:sp>
        <p:nvSpPr>
          <p:cNvPr id="3" name="Content Placeholder 2"/>
          <p:cNvSpPr>
            <a:spLocks noGrp="1"/>
          </p:cNvSpPr>
          <p:nvPr>
            <p:ph idx="1"/>
          </p:nvPr>
        </p:nvSpPr>
        <p:spPr>
          <a:xfrm>
            <a:off x="432495" y="985720"/>
            <a:ext cx="8551480" cy="4733855"/>
          </a:xfrm>
        </p:spPr>
        <p:txBody>
          <a:bodyPr/>
          <a:lstStyle/>
          <a:p>
            <a:pPr marL="228600" lvl="0" indent="-228600" algn="just" rtl="1">
              <a:lnSpc>
                <a:spcPct val="90000"/>
              </a:lnSpc>
              <a:spcBef>
                <a:spcPts val="1000"/>
              </a:spcBef>
            </a:pPr>
            <a:endParaRPr lang="fa-IR"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a:solidFill>
                  <a:prstClr val="black"/>
                </a:solidFill>
                <a:cs typeface="B Nazanin" panose="00000400000000000000" pitchFamily="2" charset="-78"/>
              </a:rPr>
              <a:t>غذاهاي حاوي </a:t>
            </a:r>
            <a:r>
              <a:rPr lang="fa-IR" b="1" dirty="0" smtClean="0">
                <a:solidFill>
                  <a:prstClr val="black"/>
                </a:solidFill>
                <a:cs typeface="B Nazanin" panose="00000400000000000000" pitchFamily="2" charset="-78"/>
              </a:rPr>
              <a:t>ويتامين </a:t>
            </a:r>
            <a:r>
              <a:rPr lang="en-US" b="1" dirty="0" smtClean="0">
                <a:solidFill>
                  <a:prstClr val="black"/>
                </a:solidFill>
                <a:cs typeface="B Nazanin" panose="00000400000000000000" pitchFamily="2" charset="-78"/>
              </a:rPr>
              <a:t>B12</a:t>
            </a:r>
            <a:r>
              <a:rPr lang="fa-IR" b="1" dirty="0" smtClean="0">
                <a:solidFill>
                  <a:prstClr val="black"/>
                </a:solidFill>
                <a:cs typeface="B Nazanin" panose="00000400000000000000" pitchFamily="2" charset="-78"/>
              </a:rPr>
              <a:t> و </a:t>
            </a:r>
            <a:r>
              <a:rPr lang="fa-IR" b="1" dirty="0">
                <a:solidFill>
                  <a:prstClr val="black"/>
                </a:solidFill>
                <a:cs typeface="B Nazanin" panose="00000400000000000000" pitchFamily="2" charset="-78"/>
              </a:rPr>
              <a:t>امگا 3 از بروز افسردگي </a:t>
            </a:r>
            <a:r>
              <a:rPr lang="fa-IR" b="1" dirty="0" smtClean="0">
                <a:solidFill>
                  <a:prstClr val="black"/>
                </a:solidFill>
                <a:cs typeface="B Nazanin" panose="00000400000000000000" pitchFamily="2" charset="-78"/>
              </a:rPr>
              <a:t>پيشگيري </a:t>
            </a:r>
            <a:r>
              <a:rPr lang="fa-IR" b="1" dirty="0">
                <a:solidFill>
                  <a:prstClr val="black"/>
                </a:solidFill>
                <a:cs typeface="B Nazanin" panose="00000400000000000000" pitchFamily="2" charset="-78"/>
              </a:rPr>
              <a:t>به عمل مي آورند</a:t>
            </a:r>
            <a:r>
              <a:rPr lang="fa-IR" b="1" dirty="0" smtClean="0">
                <a:solidFill>
                  <a:prstClr val="black"/>
                </a:solidFill>
                <a:cs typeface="B Nazanin" panose="00000400000000000000" pitchFamily="2" charset="-78"/>
              </a:rPr>
              <a:t>. امگا </a:t>
            </a:r>
            <a:r>
              <a:rPr lang="fa-IR" b="1" dirty="0">
                <a:solidFill>
                  <a:prstClr val="black"/>
                </a:solidFill>
                <a:cs typeface="B Nazanin" panose="00000400000000000000" pitchFamily="2" charset="-78"/>
              </a:rPr>
              <a:t>3 سطح سروتونين را افزايش مي دهد</a:t>
            </a:r>
            <a:r>
              <a:rPr lang="fa-IR" b="1" dirty="0" smtClean="0">
                <a:solidFill>
                  <a:prstClr val="black"/>
                </a:solidFill>
                <a:cs typeface="B Nazanin" panose="00000400000000000000" pitchFamily="2" charset="-78"/>
              </a:rPr>
              <a:t>.</a:t>
            </a:r>
          </a:p>
          <a:p>
            <a:pPr marL="228600" lvl="0" indent="-228600" algn="just" rtl="1">
              <a:lnSpc>
                <a:spcPct val="90000"/>
              </a:lnSpc>
              <a:spcBef>
                <a:spcPts val="1000"/>
              </a:spcBef>
            </a:pPr>
            <a:endParaRPr lang="fa-IR"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موز </a:t>
            </a:r>
            <a:r>
              <a:rPr lang="fa-IR" b="1" dirty="0">
                <a:solidFill>
                  <a:prstClr val="black"/>
                </a:solidFill>
                <a:cs typeface="B Nazanin" panose="00000400000000000000" pitchFamily="2" charset="-78"/>
              </a:rPr>
              <a:t>نيز حاوي ويتامين</a:t>
            </a:r>
            <a:r>
              <a:rPr lang="en-US" b="1" dirty="0">
                <a:solidFill>
                  <a:prstClr val="black"/>
                </a:solidFill>
                <a:cs typeface="B Nazanin" panose="00000400000000000000" pitchFamily="2" charset="-78"/>
              </a:rPr>
              <a:t>B6 </a:t>
            </a:r>
            <a:r>
              <a:rPr lang="fa-IR" b="1" dirty="0" smtClean="0">
                <a:solidFill>
                  <a:prstClr val="black"/>
                </a:solidFill>
                <a:cs typeface="B Nazanin" panose="00000400000000000000" pitchFamily="2" charset="-78"/>
              </a:rPr>
              <a:t> بوده </a:t>
            </a:r>
            <a:r>
              <a:rPr lang="fa-IR" b="1" dirty="0">
                <a:solidFill>
                  <a:prstClr val="black"/>
                </a:solidFill>
                <a:cs typeface="B Nazanin" panose="00000400000000000000" pitchFamily="2" charset="-78"/>
              </a:rPr>
              <a:t>و سطح سروتونين را افزايش مي دهد</a:t>
            </a:r>
            <a:r>
              <a:rPr lang="fa-IR" b="1" dirty="0" smtClean="0">
                <a:solidFill>
                  <a:prstClr val="black"/>
                </a:solidFill>
                <a:cs typeface="B Nazanin" panose="00000400000000000000" pitchFamily="2" charset="-78"/>
              </a:rPr>
              <a:t>.</a:t>
            </a:r>
            <a:endParaRPr lang="fa-IR"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سبزیجات برگ سبز </a:t>
            </a:r>
            <a:r>
              <a:rPr lang="fa-IR" b="1" dirty="0">
                <a:solidFill>
                  <a:prstClr val="black"/>
                </a:solidFill>
                <a:cs typeface="B Nazanin" panose="00000400000000000000" pitchFamily="2" charset="-78"/>
              </a:rPr>
              <a:t>نيز سرشار از اسيد فوليک بوده </a:t>
            </a:r>
            <a:endParaRPr lang="fa-IR" b="1" dirty="0" smtClean="0">
              <a:solidFill>
                <a:prstClr val="black"/>
              </a:solidFill>
              <a:cs typeface="B Nazanin" panose="00000400000000000000" pitchFamily="2" charset="-78"/>
            </a:endParaRPr>
          </a:p>
          <a:p>
            <a:pPr marL="0" lvl="0" indent="0" algn="just" rtl="1">
              <a:lnSpc>
                <a:spcPct val="90000"/>
              </a:lnSpc>
              <a:spcBef>
                <a:spcPts val="1000"/>
              </a:spcBef>
              <a:buNone/>
            </a:pPr>
            <a:r>
              <a:rPr lang="fa-IR" b="1" dirty="0">
                <a:solidFill>
                  <a:prstClr val="black"/>
                </a:solidFill>
                <a:cs typeface="B Nazanin" panose="00000400000000000000" pitchFamily="2" charset="-78"/>
              </a:rPr>
              <a:t> </a:t>
            </a:r>
            <a:r>
              <a:rPr lang="fa-IR" b="1" dirty="0" smtClean="0">
                <a:solidFill>
                  <a:prstClr val="black"/>
                </a:solidFill>
                <a:cs typeface="B Nazanin" panose="00000400000000000000" pitchFamily="2" charset="-78"/>
              </a:rPr>
              <a:t>   که </a:t>
            </a:r>
            <a:r>
              <a:rPr lang="fa-IR" b="1" dirty="0">
                <a:solidFill>
                  <a:prstClr val="black"/>
                </a:solidFill>
                <a:cs typeface="B Nazanin" panose="00000400000000000000" pitchFamily="2" charset="-78"/>
              </a:rPr>
              <a:t>سروتونين خون را افزايش مي دهد</a:t>
            </a:r>
            <a:r>
              <a:rPr lang="en-US" b="1" dirty="0" smtClean="0">
                <a:solidFill>
                  <a:prstClr val="black"/>
                </a:solidFill>
                <a:cs typeface="B Nazanin" panose="00000400000000000000" pitchFamily="2" charset="-78"/>
              </a:rPr>
              <a:t>.</a:t>
            </a:r>
            <a:endParaRPr lang="fa-IR" dirty="0">
              <a:solidFill>
                <a:prstClr val="black"/>
              </a:solidFill>
            </a:endParaRPr>
          </a:p>
        </p:txBody>
      </p:sp>
      <p:sp>
        <p:nvSpPr>
          <p:cNvPr id="2" name="Title 1"/>
          <p:cNvSpPr>
            <a:spLocks noGrp="1"/>
          </p:cNvSpPr>
          <p:nvPr>
            <p:ph type="title"/>
          </p:nvPr>
        </p:nvSpPr>
        <p:spPr/>
        <p:txBody>
          <a:bodyPr/>
          <a:lstStyle/>
          <a:p>
            <a:endParaRPr lang="fa-IR"/>
          </a:p>
        </p:txBody>
      </p:sp>
    </p:spTree>
    <p:extLst>
      <p:ext uri="{BB962C8B-B14F-4D97-AF65-F5344CB8AC3E}">
        <p14:creationId xmlns:p14="http://schemas.microsoft.com/office/powerpoint/2010/main" val="3378900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400" b="1" dirty="0">
                <a:solidFill>
                  <a:prstClr val="black"/>
                </a:solidFill>
                <a:latin typeface="Calibri Light" panose="020F0302020204030204"/>
                <a:cs typeface="B Titr" panose="00000700000000000000" pitchFamily="2" charset="-78"/>
              </a:rPr>
              <a:t>بدانید که</a:t>
            </a:r>
            <a:r>
              <a:rPr lang="en-US" sz="4400" dirty="0">
                <a:solidFill>
                  <a:prstClr val="black"/>
                </a:solidFill>
                <a:latin typeface="Calibri Light" panose="020F0302020204030204"/>
              </a:rPr>
              <a:t/>
            </a:r>
            <a:br>
              <a:rPr lang="en-US" sz="4400" dirty="0">
                <a:solidFill>
                  <a:prstClr val="black"/>
                </a:solidFill>
                <a:latin typeface="Calibri Light" panose="020F0302020204030204"/>
              </a:rPr>
            </a:br>
            <a:endParaRPr lang="fa-IR" dirty="0"/>
          </a:p>
        </p:txBody>
      </p:sp>
      <p:sp>
        <p:nvSpPr>
          <p:cNvPr id="3" name="Content Placeholder 2"/>
          <p:cNvSpPr>
            <a:spLocks noGrp="1"/>
          </p:cNvSpPr>
          <p:nvPr>
            <p:ph idx="1"/>
          </p:nvPr>
        </p:nvSpPr>
        <p:spPr>
          <a:xfrm>
            <a:off x="192988" y="1703975"/>
            <a:ext cx="5992714" cy="2443279"/>
          </a:xfrm>
        </p:spPr>
        <p:txBody>
          <a:bodyPr>
            <a:noAutofit/>
          </a:bodyPr>
          <a:lstStyle/>
          <a:p>
            <a:pPr marL="228600" lvl="0" indent="-228600" algn="just" rtl="1">
              <a:lnSpc>
                <a:spcPct val="120000"/>
              </a:lnSpc>
              <a:spcBef>
                <a:spcPts val="1000"/>
              </a:spcBef>
            </a:pPr>
            <a:r>
              <a:rPr lang="fa-IR" sz="2400" b="1" dirty="0">
                <a:solidFill>
                  <a:prstClr val="black"/>
                </a:solidFill>
                <a:cs typeface="B Nazanin" panose="00000400000000000000" pitchFamily="2" charset="-78"/>
              </a:rPr>
              <a:t>بدانید که </a:t>
            </a:r>
            <a:r>
              <a:rPr lang="fa-IR" sz="2400" b="1" u="sng" dirty="0">
                <a:solidFill>
                  <a:prstClr val="black"/>
                </a:solidFill>
                <a:cs typeface="B Nazanin" panose="00000400000000000000" pitchFamily="2" charset="-78"/>
                <a:hlinkClick r:id="rId2"/>
              </a:rPr>
              <a:t>پروتئین ها </a:t>
            </a:r>
            <a:r>
              <a:rPr lang="fa-IR" sz="2400" b="1" dirty="0">
                <a:solidFill>
                  <a:prstClr val="black"/>
                </a:solidFill>
                <a:cs typeface="B Nazanin" panose="00000400000000000000" pitchFamily="2" charset="-78"/>
              </a:rPr>
              <a:t>باید </a:t>
            </a:r>
            <a:r>
              <a:rPr lang="fa-IR" sz="2400" b="1" dirty="0" smtClean="0">
                <a:solidFill>
                  <a:prstClr val="black"/>
                </a:solidFill>
                <a:cs typeface="B Nazanin" panose="00000400000000000000" pitchFamily="2" charset="-78"/>
              </a:rPr>
              <a:t>10</a:t>
            </a:r>
            <a:r>
              <a:rPr lang="en-US" sz="2400" b="1" dirty="0" smtClean="0">
                <a:solidFill>
                  <a:prstClr val="black"/>
                </a:solidFill>
                <a:cs typeface="B Nazanin" panose="00000400000000000000" pitchFamily="2" charset="-78"/>
              </a:rPr>
              <a:t> </a:t>
            </a:r>
            <a:r>
              <a:rPr lang="fa-IR" sz="2400" b="1" dirty="0">
                <a:solidFill>
                  <a:prstClr val="black"/>
                </a:solidFill>
                <a:cs typeface="B Nazanin" panose="00000400000000000000" pitchFamily="2" charset="-78"/>
              </a:rPr>
              <a:t>تا 20 درصد سهم انرژی </a:t>
            </a:r>
            <a:r>
              <a:rPr lang="fa-IR" sz="2400" b="1" dirty="0" smtClean="0">
                <a:solidFill>
                  <a:prstClr val="black"/>
                </a:solidFill>
                <a:cs typeface="B Nazanin" panose="00000400000000000000" pitchFamily="2" charset="-78"/>
              </a:rPr>
              <a:t>یک جوان را </a:t>
            </a:r>
            <a:r>
              <a:rPr lang="fa-IR" sz="2400" b="1" dirty="0">
                <a:solidFill>
                  <a:prstClr val="black"/>
                </a:solidFill>
                <a:cs typeface="B Nazanin" panose="00000400000000000000" pitchFamily="2" charset="-78"/>
              </a:rPr>
              <a:t>تشکیل دهند که یک چهارم آن مربوط به پروتئین های حیوانی است. این پروتئین نیز از گوشت، مرغ، ماهی، تخم مرغ، محصولات لبنی و غذاهای دریایی تأمین می شود</a:t>
            </a:r>
            <a:r>
              <a:rPr lang="en-US" sz="2400" b="1" dirty="0" smtClean="0">
                <a:solidFill>
                  <a:prstClr val="black"/>
                </a:solidFill>
                <a:cs typeface="B Nazanin" panose="00000400000000000000" pitchFamily="2" charset="-78"/>
              </a:rPr>
              <a:t>.</a:t>
            </a:r>
          </a:p>
          <a:p>
            <a:pPr marL="0" lvl="0" indent="0" algn="just" rtl="1">
              <a:lnSpc>
                <a:spcPct val="120000"/>
              </a:lnSpc>
              <a:spcBef>
                <a:spcPts val="1000"/>
              </a:spcBef>
              <a:buNone/>
            </a:pPr>
            <a:endParaRPr lang="en-US" sz="2000" b="1" dirty="0" smtClean="0">
              <a:solidFill>
                <a:prstClr val="black"/>
              </a:solidFill>
              <a:cs typeface="B Nazanin" panose="00000400000000000000" pitchFamily="2" charset="-78"/>
            </a:endParaRPr>
          </a:p>
          <a:p>
            <a:pPr marL="0" lvl="0" indent="0" algn="just" rtl="1">
              <a:lnSpc>
                <a:spcPct val="120000"/>
              </a:lnSpc>
              <a:spcBef>
                <a:spcPts val="1000"/>
              </a:spcBef>
              <a:buNone/>
            </a:pPr>
            <a:r>
              <a:rPr lang="en-US" sz="2000" b="1" dirty="0" smtClean="0">
                <a:solidFill>
                  <a:prstClr val="black"/>
                </a:solidFill>
                <a:cs typeface="B Nazanin" panose="00000400000000000000" pitchFamily="2" charset="-78"/>
              </a:rPr>
              <a:t> </a:t>
            </a:r>
          </a:p>
          <a:p>
            <a:pPr algn="just">
              <a:lnSpc>
                <a:spcPct val="120000"/>
              </a:lnSpc>
            </a:pPr>
            <a:endParaRPr lang="fa-IR" sz="2000" b="1"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6136269" y="1964115"/>
            <a:ext cx="2864176" cy="1923000"/>
          </a:xfrm>
          <a:prstGeom prst="ellipse">
            <a:avLst/>
          </a:prstGeom>
          <a:ln>
            <a:noFill/>
          </a:ln>
          <a:effectLst>
            <a:softEdge rad="112500"/>
          </a:effectLst>
        </p:spPr>
      </p:pic>
      <p:sp>
        <p:nvSpPr>
          <p:cNvPr id="5" name="TextBox 4"/>
          <p:cNvSpPr txBox="1"/>
          <p:nvPr/>
        </p:nvSpPr>
        <p:spPr>
          <a:xfrm>
            <a:off x="4877410" y="4956050"/>
            <a:ext cx="3817625" cy="1421928"/>
          </a:xfrm>
          <a:prstGeom prst="rect">
            <a:avLst/>
          </a:prstGeom>
          <a:noFill/>
        </p:spPr>
        <p:txBody>
          <a:bodyPr wrap="square" rtlCol="1">
            <a:spAutoFit/>
          </a:bodyPr>
          <a:lstStyle/>
          <a:p>
            <a:pPr marL="228600" lvl="0" indent="-228600" algn="just" rtl="1">
              <a:lnSpc>
                <a:spcPct val="90000"/>
              </a:lnSpc>
              <a:spcBef>
                <a:spcPts val="1000"/>
              </a:spcBef>
              <a:buFont typeface="Arial" pitchFamily="34" charset="0"/>
              <a:buChar char="•"/>
            </a:pPr>
            <a:r>
              <a:rPr lang="fa-IR" sz="2400" b="1" dirty="0">
                <a:solidFill>
                  <a:prstClr val="black"/>
                </a:solidFill>
                <a:cs typeface="B Nazanin" panose="00000400000000000000" pitchFamily="2" charset="-78"/>
              </a:rPr>
              <a:t>دریافت </a:t>
            </a:r>
            <a:r>
              <a:rPr lang="fa-IR" sz="2400" b="1" u="sng" dirty="0">
                <a:solidFill>
                  <a:prstClr val="black"/>
                </a:solidFill>
                <a:cs typeface="B Nazanin" panose="00000400000000000000" pitchFamily="2" charset="-78"/>
                <a:hlinkClick r:id="rId4"/>
              </a:rPr>
              <a:t>آهن</a:t>
            </a:r>
            <a:r>
              <a:rPr lang="en-US" sz="2400" b="1" dirty="0">
                <a:solidFill>
                  <a:prstClr val="black"/>
                </a:solidFill>
                <a:cs typeface="B Nazanin" panose="00000400000000000000" pitchFamily="2" charset="-78"/>
              </a:rPr>
              <a:t> </a:t>
            </a:r>
            <a:r>
              <a:rPr lang="fa-IR" sz="2400" b="1" dirty="0">
                <a:solidFill>
                  <a:prstClr val="black"/>
                </a:solidFill>
                <a:cs typeface="B Nazanin" panose="00000400000000000000" pitchFamily="2" charset="-78"/>
              </a:rPr>
              <a:t>برای رشد بافت ها و افزایش گلبول های قرمز ضروری است. باید روزانه بین 12 تا 18 میلی گرم آهن دریافت نمود</a:t>
            </a:r>
            <a:r>
              <a:rPr lang="en-US" sz="2400" b="1" dirty="0">
                <a:solidFill>
                  <a:prstClr val="black"/>
                </a:solidFill>
                <a:cs typeface="B Nazanin" panose="00000400000000000000" pitchFamily="2" charset="-78"/>
              </a:rPr>
              <a:t>. </a:t>
            </a:r>
            <a:endParaRPr lang="fa-IR" sz="2400" b="1" dirty="0">
              <a:solidFill>
                <a:prstClr val="black"/>
              </a:solidFill>
              <a:cs typeface="B Nazanin" panose="00000400000000000000" pitchFamily="2" charset="-78"/>
            </a:endParaRPr>
          </a:p>
        </p:txBody>
      </p:sp>
      <p:pic>
        <p:nvPicPr>
          <p:cNvPr id="6" name="Picture 5"/>
          <p:cNvPicPr>
            <a:picLocks noChangeAspect="1"/>
          </p:cNvPicPr>
          <p:nvPr/>
        </p:nvPicPr>
        <p:blipFill>
          <a:blip r:embed="rId5"/>
          <a:stretch>
            <a:fillRect/>
          </a:stretch>
        </p:blipFill>
        <p:spPr>
          <a:xfrm>
            <a:off x="1059785" y="4497935"/>
            <a:ext cx="3230500" cy="2419757"/>
          </a:xfrm>
          <a:prstGeom prst="ellipse">
            <a:avLst/>
          </a:prstGeom>
          <a:ln>
            <a:noFill/>
          </a:ln>
          <a:effectLst>
            <a:softEdge rad="112500"/>
          </a:effectLst>
        </p:spPr>
      </p:pic>
    </p:spTree>
    <p:extLst>
      <p:ext uri="{BB962C8B-B14F-4D97-AF65-F5344CB8AC3E}">
        <p14:creationId xmlns:p14="http://schemas.microsoft.com/office/powerpoint/2010/main" val="3240018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6260" y="1596539"/>
            <a:ext cx="8704185" cy="5039266"/>
          </a:xfrm>
        </p:spPr>
        <p:txBody>
          <a:bodyPr/>
          <a:lstStyle/>
          <a:p>
            <a:pPr marL="228600" lvl="0" indent="-228600" algn="just" rtl="1">
              <a:lnSpc>
                <a:spcPct val="90000"/>
              </a:lnSpc>
              <a:spcBef>
                <a:spcPts val="1000"/>
              </a:spcBef>
            </a:pPr>
            <a:r>
              <a:rPr lang="fa-IR" b="1" u="sng" dirty="0">
                <a:solidFill>
                  <a:prstClr val="black"/>
                </a:solidFill>
                <a:cs typeface="B Nazanin" panose="00000400000000000000" pitchFamily="2" charset="-78"/>
                <a:hlinkClick r:id="rId2"/>
              </a:rPr>
              <a:t>دخترهای جوان</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در حین </a:t>
            </a:r>
            <a:r>
              <a:rPr lang="fa-IR" b="1" u="sng" dirty="0">
                <a:solidFill>
                  <a:prstClr val="black"/>
                </a:solidFill>
                <a:cs typeface="B Nazanin" panose="00000400000000000000" pitchFamily="2" charset="-78"/>
                <a:hlinkClick r:id="rId3"/>
              </a:rPr>
              <a:t>قاعدگی </a:t>
            </a:r>
            <a:r>
              <a:rPr lang="fa-IR" b="1" dirty="0">
                <a:solidFill>
                  <a:prstClr val="black"/>
                </a:solidFill>
                <a:cs typeface="B Nazanin" panose="00000400000000000000" pitchFamily="2" charset="-78"/>
              </a:rPr>
              <a:t>آهن بیشتری از دست می دهند بنابراین نیاز به آهن بیشتری نیز دارند. گوشت قرمز، عدس، اسفناج، بادام، زردآلوی خشک و جعفری منابع آهن هستند</a:t>
            </a:r>
            <a:r>
              <a:rPr lang="en-US" b="1" dirty="0">
                <a:solidFill>
                  <a:prstClr val="black"/>
                </a:solidFill>
                <a:cs typeface="B Nazanin" panose="00000400000000000000" pitchFamily="2" charset="-78"/>
              </a:rPr>
              <a:t>.</a:t>
            </a:r>
            <a:br>
              <a:rPr lang="en-US" b="1" dirty="0">
                <a:solidFill>
                  <a:prstClr val="black"/>
                </a:solidFill>
                <a:cs typeface="B Nazanin" panose="00000400000000000000" pitchFamily="2" charset="-78"/>
              </a:rPr>
            </a:br>
            <a:r>
              <a:rPr lang="fa-IR" b="1" dirty="0" smtClean="0">
                <a:solidFill>
                  <a:prstClr val="black"/>
                </a:solidFill>
                <a:cs typeface="B Nazanin" panose="00000400000000000000" pitchFamily="2" charset="-78"/>
              </a:rPr>
              <a:t>در </a:t>
            </a:r>
            <a:r>
              <a:rPr lang="fa-IR" b="1" dirty="0">
                <a:solidFill>
                  <a:prstClr val="black"/>
                </a:solidFill>
                <a:cs typeface="B Nazanin" panose="00000400000000000000" pitchFamily="2" charset="-78"/>
              </a:rPr>
              <a:t>این سنین کمبود ویتامین های</a:t>
            </a:r>
            <a:r>
              <a:rPr lang="en-US" b="1" dirty="0">
                <a:solidFill>
                  <a:prstClr val="black"/>
                </a:solidFill>
                <a:cs typeface="B Nazanin" panose="00000400000000000000" pitchFamily="2" charset="-78"/>
              </a:rPr>
              <a:t> A</a:t>
            </a:r>
            <a:r>
              <a:rPr lang="fa-IR" b="1" dirty="0">
                <a:solidFill>
                  <a:prstClr val="black"/>
                </a:solidFill>
                <a:cs typeface="B Nazanin" panose="00000400000000000000" pitchFamily="2" charset="-78"/>
              </a:rPr>
              <a:t>، </a:t>
            </a:r>
            <a:r>
              <a:rPr lang="en-US" b="1" dirty="0">
                <a:solidFill>
                  <a:prstClr val="black"/>
                </a:solidFill>
                <a:cs typeface="B Nazanin" panose="00000400000000000000" pitchFamily="2" charset="-78"/>
              </a:rPr>
              <a:t>B </a:t>
            </a:r>
            <a:r>
              <a:rPr lang="fa-IR" b="1" dirty="0" smtClean="0">
                <a:solidFill>
                  <a:prstClr val="black"/>
                </a:solidFill>
                <a:cs typeface="B Nazanin" panose="00000400000000000000" pitchFamily="2" charset="-78"/>
              </a:rPr>
              <a:t> و</a:t>
            </a:r>
            <a:r>
              <a:rPr lang="en-US" b="1" dirty="0" smtClean="0">
                <a:solidFill>
                  <a:prstClr val="black"/>
                </a:solidFill>
                <a:cs typeface="B Nazanin" panose="00000400000000000000" pitchFamily="2" charset="-78"/>
              </a:rPr>
              <a:t>  </a:t>
            </a:r>
            <a:r>
              <a:rPr lang="en-US" b="1" dirty="0">
                <a:solidFill>
                  <a:prstClr val="black"/>
                </a:solidFill>
                <a:cs typeface="B Nazanin" panose="00000400000000000000" pitchFamily="2" charset="-78"/>
              </a:rPr>
              <a:t>E </a:t>
            </a:r>
            <a:r>
              <a:rPr lang="fa-IR" b="1" dirty="0" smtClean="0">
                <a:solidFill>
                  <a:prstClr val="black"/>
                </a:solidFill>
                <a:cs typeface="B Nazanin" panose="00000400000000000000" pitchFamily="2" charset="-78"/>
              </a:rPr>
              <a:t>نیز رایج </a:t>
            </a:r>
            <a:r>
              <a:rPr lang="fa-IR" b="1" dirty="0">
                <a:solidFill>
                  <a:prstClr val="black"/>
                </a:solidFill>
                <a:cs typeface="B Nazanin" panose="00000400000000000000" pitchFamily="2" charset="-78"/>
              </a:rPr>
              <a:t>است. </a:t>
            </a: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endParaRPr lang="fa-IR" b="1" dirty="0" smtClean="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زنان </a:t>
            </a:r>
            <a:r>
              <a:rPr lang="fa-IR" b="1" dirty="0">
                <a:solidFill>
                  <a:prstClr val="black"/>
                </a:solidFill>
                <a:cs typeface="B Nazanin" panose="00000400000000000000" pitchFamily="2" charset="-78"/>
              </a:rPr>
              <a:t>جوان به دلیل مصرف داروهای ضدبارداری بیشتر به ویتامین های</a:t>
            </a:r>
            <a:r>
              <a:rPr lang="en-US" b="1" dirty="0">
                <a:solidFill>
                  <a:prstClr val="black"/>
                </a:solidFill>
                <a:cs typeface="B Nazanin" panose="00000400000000000000" pitchFamily="2" charset="-78"/>
              </a:rPr>
              <a:t> B6 </a:t>
            </a:r>
            <a:r>
              <a:rPr lang="fa-IR" b="1" dirty="0">
                <a:solidFill>
                  <a:prstClr val="black"/>
                </a:solidFill>
                <a:cs typeface="B Nazanin" panose="00000400000000000000" pitchFamily="2" charset="-78"/>
              </a:rPr>
              <a:t>و</a:t>
            </a:r>
            <a:r>
              <a:rPr lang="en-US" b="1" dirty="0">
                <a:solidFill>
                  <a:prstClr val="black"/>
                </a:solidFill>
                <a:cs typeface="B Nazanin" panose="00000400000000000000" pitchFamily="2" charset="-78"/>
              </a:rPr>
              <a:t> B2 </a:t>
            </a:r>
            <a:r>
              <a:rPr lang="fa-IR" b="1" dirty="0">
                <a:solidFill>
                  <a:prstClr val="black"/>
                </a:solidFill>
                <a:cs typeface="B Nazanin" panose="00000400000000000000" pitchFamily="2" charset="-78"/>
              </a:rPr>
              <a:t>نیاز دارند. ویتامین</a:t>
            </a:r>
            <a:r>
              <a:rPr lang="en-US" b="1" dirty="0">
                <a:solidFill>
                  <a:prstClr val="black"/>
                </a:solidFill>
                <a:cs typeface="B Nazanin" panose="00000400000000000000" pitchFamily="2" charset="-78"/>
              </a:rPr>
              <a:t> A </a:t>
            </a:r>
            <a:r>
              <a:rPr lang="fa-IR" b="1" dirty="0">
                <a:solidFill>
                  <a:prstClr val="black"/>
                </a:solidFill>
                <a:cs typeface="B Nazanin" panose="00000400000000000000" pitchFamily="2" charset="-78"/>
              </a:rPr>
              <a:t>در </a:t>
            </a:r>
            <a:r>
              <a:rPr lang="fa-IR" b="1" u="sng" dirty="0">
                <a:solidFill>
                  <a:prstClr val="black"/>
                </a:solidFill>
                <a:cs typeface="B Nazanin" panose="00000400000000000000" pitchFamily="2" charset="-78"/>
                <a:hlinkClick r:id="rId4"/>
              </a:rPr>
              <a:t>ماهی های چرب</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از نوع تن، ساردین و جگر و کره وجود دارد. ویتامین</a:t>
            </a:r>
            <a:r>
              <a:rPr lang="en-US" b="1" dirty="0">
                <a:solidFill>
                  <a:prstClr val="black"/>
                </a:solidFill>
                <a:cs typeface="B Nazanin" panose="00000400000000000000" pitchFamily="2" charset="-78"/>
              </a:rPr>
              <a:t> B6 </a:t>
            </a:r>
            <a:r>
              <a:rPr lang="fa-IR" b="1" dirty="0">
                <a:solidFill>
                  <a:prstClr val="black"/>
                </a:solidFill>
                <a:cs typeface="B Nazanin" panose="00000400000000000000" pitchFamily="2" charset="-78"/>
              </a:rPr>
              <a:t>با </a:t>
            </a:r>
            <a:r>
              <a:rPr lang="fa-IR" b="1" dirty="0" smtClean="0">
                <a:solidFill>
                  <a:prstClr val="black"/>
                </a:solidFill>
                <a:cs typeface="B Nazanin" panose="00000400000000000000" pitchFamily="2" charset="-78"/>
              </a:rPr>
              <a:t>مصرف </a:t>
            </a:r>
            <a:r>
              <a:rPr lang="fa-IR" b="1" dirty="0">
                <a:solidFill>
                  <a:prstClr val="black"/>
                </a:solidFill>
                <a:cs typeface="B Nazanin" panose="00000400000000000000" pitchFamily="2" charset="-78"/>
              </a:rPr>
              <a:t>ماهی های چرب و همچنین عدس، سیب </a:t>
            </a:r>
            <a:r>
              <a:rPr lang="fa-IR" b="1" dirty="0" smtClean="0">
                <a:solidFill>
                  <a:prstClr val="black"/>
                </a:solidFill>
                <a:cs typeface="B Nazanin" panose="00000400000000000000" pitchFamily="2" charset="-78"/>
              </a:rPr>
              <a:t>زمینی و </a:t>
            </a:r>
            <a:r>
              <a:rPr lang="fa-IR" b="1" dirty="0">
                <a:solidFill>
                  <a:prstClr val="black"/>
                </a:solidFill>
                <a:cs typeface="B Nazanin" panose="00000400000000000000" pitchFamily="2" charset="-78"/>
              </a:rPr>
              <a:t>غلات </a:t>
            </a:r>
            <a:r>
              <a:rPr lang="fa-IR" b="1" dirty="0" smtClean="0">
                <a:solidFill>
                  <a:prstClr val="black"/>
                </a:solidFill>
                <a:cs typeface="B Nazanin" panose="00000400000000000000" pitchFamily="2" charset="-78"/>
              </a:rPr>
              <a:t>کامل </a:t>
            </a:r>
            <a:r>
              <a:rPr lang="fa-IR" b="1" dirty="0">
                <a:solidFill>
                  <a:prstClr val="black"/>
                </a:solidFill>
                <a:cs typeface="B Nazanin" panose="00000400000000000000" pitchFamily="2" charset="-78"/>
              </a:rPr>
              <a:t>تأمین می شود</a:t>
            </a:r>
            <a:r>
              <a:rPr lang="en-US" b="1" dirty="0" smtClean="0">
                <a:solidFill>
                  <a:prstClr val="black"/>
                </a:solidFill>
                <a:cs typeface="B Nazanin" panose="00000400000000000000" pitchFamily="2" charset="-78"/>
              </a:rPr>
              <a:t>.</a:t>
            </a:r>
          </a:p>
          <a:p>
            <a:pPr algn="just"/>
            <a:endParaRPr lang="fa-IR" b="1" dirty="0">
              <a:cs typeface="B Nazanin" panose="00000400000000000000" pitchFamily="2" charset="-78"/>
            </a:endParaRPr>
          </a:p>
        </p:txBody>
      </p:sp>
    </p:spTree>
    <p:extLst>
      <p:ext uri="{BB962C8B-B14F-4D97-AF65-F5344CB8AC3E}">
        <p14:creationId xmlns:p14="http://schemas.microsoft.com/office/powerpoint/2010/main" val="3539280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138425"/>
            <a:ext cx="8229600" cy="684885"/>
          </a:xfrm>
        </p:spPr>
        <p:txBody>
          <a:bodyPr>
            <a:normAutofit fontScale="90000"/>
          </a:bodyPr>
          <a:lstStyle/>
          <a:p>
            <a:r>
              <a:rPr lang="fa-IR" sz="2800" b="1" dirty="0">
                <a:solidFill>
                  <a:prstClr val="black"/>
                </a:solidFill>
                <a:latin typeface="Calibri Light" panose="020F0302020204030204"/>
                <a:cs typeface="B Titr" panose="00000700000000000000" pitchFamily="2" charset="-78"/>
              </a:rPr>
              <a:t>باید به فکر سال های آینده بود:</a:t>
            </a:r>
            <a:r>
              <a:rPr lang="en-US" sz="4400" dirty="0">
                <a:solidFill>
                  <a:prstClr val="black"/>
                </a:solidFill>
                <a:latin typeface="Calibri Light" panose="020F0302020204030204"/>
              </a:rPr>
              <a:t/>
            </a:r>
            <a:br>
              <a:rPr lang="en-US" sz="4400" dirty="0">
                <a:solidFill>
                  <a:prstClr val="black"/>
                </a:solidFill>
                <a:latin typeface="Calibri Light" panose="020F0302020204030204"/>
              </a:rPr>
            </a:br>
            <a:endParaRPr lang="fa-IR" dirty="0"/>
          </a:p>
        </p:txBody>
      </p:sp>
      <p:sp>
        <p:nvSpPr>
          <p:cNvPr id="3" name="Content Placeholder 2"/>
          <p:cNvSpPr>
            <a:spLocks noGrp="1"/>
          </p:cNvSpPr>
          <p:nvPr>
            <p:ph idx="1"/>
          </p:nvPr>
        </p:nvSpPr>
        <p:spPr>
          <a:xfrm>
            <a:off x="3377413" y="1898621"/>
            <a:ext cx="5497380" cy="4733856"/>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جوان در سنی است که می خواهد وارد میانسالی و پیری شود</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بنابراین لازم است به فکر سلامت آینده خود نیز باشد. باید تغذیه متنوع و سالمی داشته باشد. میوه، سبزیجات، ماهی، لبنیات و غیره بدنتان را روی فرم آورده و سلامتتان را تنظیم می کند. یادتان باشد که باید از مصرف مواد غذایی شیرین، شور یا چرب دوری کنید</a:t>
            </a:r>
            <a:r>
              <a:rPr lang="en-US" b="1" dirty="0">
                <a:solidFill>
                  <a:prstClr val="black"/>
                </a:solidFill>
                <a:cs typeface="B Nazanin" panose="00000400000000000000" pitchFamily="2" charset="-78"/>
              </a:rPr>
              <a:t>. </a:t>
            </a:r>
            <a:r>
              <a:rPr lang="fa-IR" b="1" u="sng" dirty="0">
                <a:solidFill>
                  <a:prstClr val="black"/>
                </a:solidFill>
                <a:cs typeface="B Nazanin" panose="00000400000000000000" pitchFamily="2" charset="-78"/>
                <a:hlinkClick r:id="rId2"/>
              </a:rPr>
              <a:t>نوشیدنی های انرژی زا </a:t>
            </a:r>
            <a:r>
              <a:rPr lang="fa-IR" b="1" dirty="0">
                <a:solidFill>
                  <a:prstClr val="black"/>
                </a:solidFill>
                <a:cs typeface="B Nazanin" panose="00000400000000000000" pitchFamily="2" charset="-78"/>
              </a:rPr>
              <a:t>را کنار بگذارید چون نه تنها خیری برایتان ندارند باعث پیر شدن قلبتان نیز خواهند شد. </a:t>
            </a:r>
          </a:p>
          <a:p>
            <a:pPr algn="just"/>
            <a:endParaRPr lang="fa-IR" b="1"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181120" y="2054655"/>
            <a:ext cx="3084619" cy="2058983"/>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181120" y="4414108"/>
            <a:ext cx="3084619" cy="1922457"/>
          </a:xfrm>
          <a:prstGeom prst="rect">
            <a:avLst/>
          </a:prstGeom>
          <a:ln>
            <a:noFill/>
          </a:ln>
          <a:effectLst>
            <a:softEdge rad="112500"/>
          </a:effectLst>
        </p:spPr>
      </p:pic>
    </p:spTree>
    <p:extLst>
      <p:ext uri="{BB962C8B-B14F-4D97-AF65-F5344CB8AC3E}">
        <p14:creationId xmlns:p14="http://schemas.microsoft.com/office/powerpoint/2010/main" val="2769156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5" y="985720"/>
            <a:ext cx="8229600" cy="684885"/>
          </a:xfrm>
        </p:spPr>
        <p:txBody>
          <a:bodyPr>
            <a:normAutofit fontScale="90000"/>
          </a:bodyPr>
          <a:lstStyle/>
          <a:p>
            <a:r>
              <a:rPr lang="fa-IR" b="1" dirty="0">
                <a:solidFill>
                  <a:prstClr val="black"/>
                </a:solidFill>
                <a:latin typeface="Calibri Light" panose="020F0302020204030204"/>
                <a:cs typeface="B Titr" panose="00000700000000000000" pitchFamily="2" charset="-78"/>
              </a:rPr>
              <a:t>ورزش را فراموش نکنید</a:t>
            </a:r>
            <a:r>
              <a:rPr lang="en-US" dirty="0">
                <a:solidFill>
                  <a:prstClr val="black"/>
                </a:solidFill>
                <a:latin typeface="Calibri Light" panose="020F0302020204030204"/>
                <a:cs typeface="B Titr" panose="00000700000000000000" pitchFamily="2" charset="-78"/>
              </a:rPr>
              <a:t/>
            </a:r>
            <a:br>
              <a:rPr lang="en-US" dirty="0">
                <a:solidFill>
                  <a:prstClr val="black"/>
                </a:solidFill>
                <a:latin typeface="Calibri Light" panose="020F0302020204030204"/>
                <a:cs typeface="B Titr" panose="00000700000000000000" pitchFamily="2" charset="-78"/>
              </a:rPr>
            </a:br>
            <a:endParaRPr lang="fa-IR" dirty="0"/>
          </a:p>
        </p:txBody>
      </p:sp>
      <p:sp>
        <p:nvSpPr>
          <p:cNvPr id="3" name="Content Placeholder 2"/>
          <p:cNvSpPr>
            <a:spLocks noGrp="1"/>
          </p:cNvSpPr>
          <p:nvPr>
            <p:ph idx="1"/>
          </p:nvPr>
        </p:nvSpPr>
        <p:spPr>
          <a:xfrm>
            <a:off x="143555" y="1596539"/>
            <a:ext cx="8856890" cy="4733856"/>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خوشبختانه امروزه تعداد جوانانی که دنبال ورزش می روند کم نیست. </a:t>
            </a:r>
            <a:r>
              <a:rPr lang="fa-IR" b="1" dirty="0" smtClean="0">
                <a:solidFill>
                  <a:prstClr val="black"/>
                </a:solidFill>
                <a:cs typeface="B Nazanin" panose="00000400000000000000" pitchFamily="2" charset="-78"/>
              </a:rPr>
              <a:t>محتویات </a:t>
            </a:r>
            <a:r>
              <a:rPr lang="fa-IR" b="1" dirty="0">
                <a:solidFill>
                  <a:prstClr val="black"/>
                </a:solidFill>
                <a:cs typeface="B Nazanin" panose="00000400000000000000" pitchFamily="2" charset="-78"/>
              </a:rPr>
              <a:t>بشقاب </a:t>
            </a:r>
            <a:r>
              <a:rPr lang="fa-IR" b="1" dirty="0" smtClean="0">
                <a:solidFill>
                  <a:prstClr val="black"/>
                </a:solidFill>
                <a:cs typeface="B Nazanin" panose="00000400000000000000" pitchFamily="2" charset="-78"/>
              </a:rPr>
              <a:t>غذا </a:t>
            </a:r>
            <a:r>
              <a:rPr lang="fa-IR" b="1" dirty="0">
                <a:solidFill>
                  <a:prstClr val="black"/>
                </a:solidFill>
                <a:cs typeface="B Nazanin" panose="00000400000000000000" pitchFamily="2" charset="-78"/>
              </a:rPr>
              <a:t>برای سالم ماندن کافی نیست. بهتر است یک فعالیت ورزشی مناسب در برنامه روزانه </a:t>
            </a:r>
            <a:r>
              <a:rPr lang="fa-IR" b="1" dirty="0" smtClean="0">
                <a:solidFill>
                  <a:prstClr val="black"/>
                </a:solidFill>
                <a:cs typeface="B Nazanin" panose="00000400000000000000" pitchFamily="2" charset="-78"/>
              </a:rPr>
              <a:t>قرار گیرد. </a:t>
            </a:r>
            <a:r>
              <a:rPr lang="fa-IR" b="1" dirty="0">
                <a:solidFill>
                  <a:prstClr val="black"/>
                </a:solidFill>
                <a:cs typeface="B Nazanin" panose="00000400000000000000" pitchFamily="2" charset="-78"/>
              </a:rPr>
              <a:t>این کار باعث می شود سوخت و ساز </a:t>
            </a:r>
            <a:r>
              <a:rPr lang="fa-IR" b="1" dirty="0" smtClean="0">
                <a:solidFill>
                  <a:prstClr val="black"/>
                </a:solidFill>
                <a:cs typeface="B Nazanin" panose="00000400000000000000" pitchFamily="2" charset="-78"/>
              </a:rPr>
              <a:t>بدن کنترل </a:t>
            </a:r>
            <a:r>
              <a:rPr lang="fa-IR" b="1" dirty="0">
                <a:solidFill>
                  <a:prstClr val="black"/>
                </a:solidFill>
                <a:cs typeface="B Nazanin" panose="00000400000000000000" pitchFamily="2" charset="-78"/>
              </a:rPr>
              <a:t>و تغذیه سالم تری در پیش </a:t>
            </a:r>
            <a:r>
              <a:rPr lang="fa-IR" b="1" dirty="0" smtClean="0">
                <a:solidFill>
                  <a:prstClr val="black"/>
                </a:solidFill>
                <a:cs typeface="B Nazanin" panose="00000400000000000000" pitchFamily="2" charset="-78"/>
              </a:rPr>
              <a:t>گرفته شود. در </a:t>
            </a:r>
            <a:r>
              <a:rPr lang="fa-IR" b="1" dirty="0">
                <a:solidFill>
                  <a:prstClr val="black"/>
                </a:solidFill>
                <a:cs typeface="B Nazanin" panose="00000400000000000000" pitchFamily="2" charset="-78"/>
              </a:rPr>
              <a:t>این صورت است که می </a:t>
            </a:r>
            <a:r>
              <a:rPr lang="fa-IR" b="1" dirty="0" smtClean="0">
                <a:solidFill>
                  <a:prstClr val="black"/>
                </a:solidFill>
                <a:cs typeface="B Nazanin" panose="00000400000000000000" pitchFamily="2" charset="-78"/>
              </a:rPr>
              <a:t>توان</a:t>
            </a:r>
          </a:p>
          <a:p>
            <a:pPr marL="0" lvl="0" indent="0" algn="ctr" rtl="1">
              <a:lnSpc>
                <a:spcPct val="90000"/>
              </a:lnSpc>
              <a:spcBef>
                <a:spcPts val="1000"/>
              </a:spcBef>
              <a:buNone/>
            </a:pPr>
            <a:r>
              <a:rPr lang="fa-IR" b="1" u="sng" dirty="0" smtClean="0">
                <a:solidFill>
                  <a:srgbClr val="7030A0"/>
                </a:solidFill>
                <a:cs typeface="B Nazanin" panose="00000400000000000000" pitchFamily="2" charset="-78"/>
              </a:rPr>
              <a:t>سبک </a:t>
            </a:r>
            <a:r>
              <a:rPr lang="fa-IR" b="1" u="sng" dirty="0">
                <a:solidFill>
                  <a:srgbClr val="7030A0"/>
                </a:solidFill>
                <a:cs typeface="B Nazanin" panose="00000400000000000000" pitchFamily="2" charset="-78"/>
              </a:rPr>
              <a:t>زندگی سالمی </a:t>
            </a:r>
            <a:r>
              <a:rPr lang="fa-IR" b="1" u="sng" dirty="0" smtClean="0">
                <a:solidFill>
                  <a:srgbClr val="7030A0"/>
                </a:solidFill>
                <a:cs typeface="B Nazanin" panose="00000400000000000000" pitchFamily="2" charset="-78"/>
              </a:rPr>
              <a:t>داشت</a:t>
            </a:r>
            <a:endParaRPr lang="fa-IR" b="1" dirty="0" smtClean="0">
              <a:solidFill>
                <a:srgbClr val="7030A0"/>
              </a:solidFill>
              <a:cs typeface="B Nazanin" panose="00000400000000000000" pitchFamily="2" charset="-78"/>
            </a:endParaRPr>
          </a:p>
          <a:p>
            <a:pPr marL="0" lvl="0" indent="0" algn="just" rtl="1">
              <a:lnSpc>
                <a:spcPct val="90000"/>
              </a:lnSpc>
              <a:spcBef>
                <a:spcPts val="1000"/>
              </a:spcBef>
              <a:buNone/>
            </a:pPr>
            <a:r>
              <a:rPr lang="fa-IR" b="1" dirty="0" smtClean="0">
                <a:solidFill>
                  <a:prstClr val="black"/>
                </a:solidFill>
                <a:cs typeface="B Nazanin" panose="00000400000000000000" pitchFamily="2" charset="-78"/>
              </a:rPr>
              <a:t>   و از </a:t>
            </a:r>
            <a:r>
              <a:rPr lang="fa-IR" b="1" dirty="0">
                <a:solidFill>
                  <a:prstClr val="black"/>
                </a:solidFill>
                <a:cs typeface="B Nazanin" panose="00000400000000000000" pitchFamily="2" charset="-78"/>
              </a:rPr>
              <a:t>اضافه وزن دور </a:t>
            </a:r>
            <a:r>
              <a:rPr lang="fa-IR" b="1" dirty="0" smtClean="0">
                <a:solidFill>
                  <a:prstClr val="black"/>
                </a:solidFill>
                <a:cs typeface="B Nazanin" panose="00000400000000000000" pitchFamily="2" charset="-78"/>
              </a:rPr>
              <a:t>و در </a:t>
            </a:r>
            <a:r>
              <a:rPr lang="fa-IR" b="1" dirty="0">
                <a:solidFill>
                  <a:prstClr val="black"/>
                </a:solidFill>
                <a:cs typeface="B Nazanin" panose="00000400000000000000" pitchFamily="2" charset="-78"/>
              </a:rPr>
              <a:t>برابر مشکلاتی مانند سرطان یا بیماری های قلبی عروقی </a:t>
            </a:r>
            <a:r>
              <a:rPr lang="fa-IR" b="1" dirty="0" smtClean="0">
                <a:solidFill>
                  <a:prstClr val="black"/>
                </a:solidFill>
                <a:cs typeface="B Nazanin" panose="00000400000000000000" pitchFamily="2" charset="-78"/>
              </a:rPr>
              <a:t>محفوظ ماند</a:t>
            </a:r>
            <a:r>
              <a:rPr lang="en-US" b="1" dirty="0" smtClean="0">
                <a:solidFill>
                  <a:prstClr val="black"/>
                </a:solidFill>
                <a:cs typeface="B Nazanin" panose="00000400000000000000" pitchFamily="2" charset="-78"/>
              </a:rPr>
              <a:t>.</a:t>
            </a:r>
            <a:endParaRPr lang="en-US" b="1" dirty="0">
              <a:solidFill>
                <a:prstClr val="black"/>
              </a:solidFill>
              <a:cs typeface="B Nazanin" panose="00000400000000000000" pitchFamily="2" charset="-78"/>
            </a:endParaRPr>
          </a:p>
          <a:p>
            <a:pPr marL="228600" lvl="0" indent="-228600" algn="just" rtl="1">
              <a:lnSpc>
                <a:spcPct val="90000"/>
              </a:lnSpc>
              <a:spcBef>
                <a:spcPts val="1000"/>
              </a:spcBef>
            </a:pPr>
            <a:endParaRPr lang="fa-IR" b="1" dirty="0">
              <a:solidFill>
                <a:prstClr val="black"/>
              </a:solidFill>
              <a:cs typeface="B Nazanin" panose="00000400000000000000" pitchFamily="2" charset="-78"/>
            </a:endParaRPr>
          </a:p>
          <a:p>
            <a:pPr algn="just"/>
            <a:endParaRPr lang="fa-IR" b="1"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5030115" y="5015656"/>
            <a:ext cx="2748690" cy="19108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80" y="5015656"/>
            <a:ext cx="3071215" cy="1914102"/>
          </a:xfrm>
          <a:prstGeom prst="rect">
            <a:avLst/>
          </a:prstGeom>
        </p:spPr>
      </p:pic>
    </p:spTree>
    <p:extLst>
      <p:ext uri="{BB962C8B-B14F-4D97-AF65-F5344CB8AC3E}">
        <p14:creationId xmlns:p14="http://schemas.microsoft.com/office/powerpoint/2010/main" val="2091439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10"/>
            <a:ext cx="9305855" cy="6979393"/>
          </a:xfrm>
          <a:prstGeom prst="rect">
            <a:avLst/>
          </a:prstGeom>
        </p:spPr>
      </p:pic>
      <p:sp>
        <p:nvSpPr>
          <p:cNvPr id="4" name="Title 3"/>
          <p:cNvSpPr>
            <a:spLocks noGrp="1"/>
          </p:cNvSpPr>
          <p:nvPr>
            <p:ph type="title"/>
          </p:nvPr>
        </p:nvSpPr>
        <p:spPr>
          <a:xfrm>
            <a:off x="182452" y="-694035"/>
            <a:ext cx="7932120" cy="5426982"/>
          </a:xfrm>
        </p:spPr>
        <p:txBody>
          <a:bodyPr>
            <a:normAutofit/>
          </a:bodyPr>
          <a:lstStyle/>
          <a:p>
            <a:pPr marL="0" indent="0"/>
            <a:r>
              <a:rPr lang="fa-IR" sz="6000" dirty="0" smtClean="0">
                <a:solidFill>
                  <a:prstClr val="black"/>
                </a:solidFill>
                <a:latin typeface="IranNastaliq" panose="02020505000000020003" pitchFamily="18" charset="0"/>
                <a:cs typeface="IranNastaliq" panose="02020505000000020003" pitchFamily="18" charset="0"/>
              </a:rPr>
              <a:t>با سپاس از حسن توجه شما</a:t>
            </a:r>
            <a:r>
              <a:rPr lang="en-US" sz="6000" dirty="0" smtClean="0">
                <a:solidFill>
                  <a:prstClr val="black"/>
                </a:solidFill>
                <a:latin typeface="IranNastaliq" panose="02020505000000020003" pitchFamily="18" charset="0"/>
                <a:cs typeface="IranNastaliq" panose="02020505000000020003" pitchFamily="18" charset="0"/>
              </a:rPr>
              <a:t/>
            </a:r>
            <a:br>
              <a:rPr lang="en-US" sz="6000" dirty="0" smtClean="0">
                <a:solidFill>
                  <a:prstClr val="black"/>
                </a:solidFill>
                <a:latin typeface="IranNastaliq" panose="02020505000000020003" pitchFamily="18" charset="0"/>
                <a:cs typeface="IranNastaliq" panose="02020505000000020003" pitchFamily="18" charset="0"/>
              </a:rPr>
            </a:br>
            <a:r>
              <a:rPr lang="fa-IR" sz="6000" dirty="0" smtClean="0">
                <a:solidFill>
                  <a:prstClr val="black"/>
                </a:solidFill>
                <a:latin typeface="IranNastaliq" panose="02020505000000020003" pitchFamily="18" charset="0"/>
                <a:cs typeface="IranNastaliq" panose="02020505000000020003" pitchFamily="18" charset="0"/>
              </a:rPr>
              <a:t/>
            </a:r>
            <a:br>
              <a:rPr lang="fa-IR" sz="6000" dirty="0" smtClean="0">
                <a:solidFill>
                  <a:prstClr val="black"/>
                </a:solidFill>
                <a:latin typeface="IranNastaliq" panose="02020505000000020003" pitchFamily="18" charset="0"/>
                <a:cs typeface="IranNastaliq" panose="02020505000000020003" pitchFamily="18" charset="0"/>
              </a:rPr>
            </a:br>
            <a:endParaRPr lang="en-US" sz="6000" dirty="0">
              <a:solidFill>
                <a:prstClr val="black"/>
              </a:solidFill>
              <a:latin typeface="IranNastaliq" panose="02020505000000020003" pitchFamily="18" charset="0"/>
              <a:cs typeface="IranNastaliq" panose="02020505000000020003" pitchFamily="18" charset="0"/>
            </a:endParaRPr>
          </a:p>
        </p:txBody>
      </p:sp>
      <p:pic>
        <p:nvPicPr>
          <p:cNvPr id="6" name="Picture 2" descr="E:\cloud\drive\websites\ppttemplate\ppt\logo-ppttemplate.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8674" y="6531587"/>
            <a:ext cx="1161288" cy="25027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گ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3" name="Content Placeholder 2"/>
          <p:cNvSpPr>
            <a:spLocks noGrp="1"/>
          </p:cNvSpPr>
          <p:nvPr>
            <p:ph idx="1"/>
          </p:nvPr>
        </p:nvSpPr>
        <p:spPr>
          <a:xfrm>
            <a:off x="3341210" y="1596540"/>
            <a:ext cx="7016195" cy="4275740"/>
          </a:xfrm>
        </p:spPr>
        <p:txBody>
          <a:bodyPr/>
          <a:lstStyle/>
          <a:p>
            <a:endParaRPr lang="fa-IR"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prstClr val="black"/>
                </a:solidFill>
                <a:latin typeface="Calibri Light" panose="020F0302020204030204"/>
                <a:cs typeface="B Titr" panose="00000700000000000000" pitchFamily="2" charset="-78"/>
              </a:rPr>
              <a:t>تغذيه ناسالم عاملي براي بيماري جوانان</a:t>
            </a:r>
            <a:endParaRPr lang="fa-IR" dirty="0"/>
          </a:p>
        </p:txBody>
      </p:sp>
      <p:sp>
        <p:nvSpPr>
          <p:cNvPr id="3" name="Content Placeholder 2"/>
          <p:cNvSpPr>
            <a:spLocks noGrp="1"/>
          </p:cNvSpPr>
          <p:nvPr>
            <p:ph idx="1"/>
          </p:nvPr>
        </p:nvSpPr>
        <p:spPr/>
        <p:txBody>
          <a:bodyPr/>
          <a:lstStyle/>
          <a:p>
            <a:pPr algn="just" rtl="1"/>
            <a:endParaRPr lang="fa-IR" b="1" dirty="0" smtClean="0">
              <a:solidFill>
                <a:schemeClr val="tx1"/>
              </a:solidFill>
              <a:cs typeface="B Nazanin" panose="00000400000000000000" pitchFamily="2" charset="-78"/>
            </a:endParaRPr>
          </a:p>
          <a:p>
            <a:pPr algn="just" rtl="1"/>
            <a:r>
              <a:rPr lang="fa-IR" b="1" dirty="0" smtClean="0">
                <a:solidFill>
                  <a:schemeClr val="tx1"/>
                </a:solidFill>
                <a:cs typeface="B Nazanin" panose="00000400000000000000" pitchFamily="2" charset="-78"/>
              </a:rPr>
              <a:t>در </a:t>
            </a:r>
            <a:r>
              <a:rPr lang="fa-IR" b="1" dirty="0">
                <a:solidFill>
                  <a:schemeClr val="tx1"/>
                </a:solidFill>
                <a:cs typeface="B Nazanin" panose="00000400000000000000" pitchFamily="2" charset="-78"/>
              </a:rPr>
              <a:t>حال حاضر بیماری های غیرواگیر از جمله دیابت ، فشار خون بالا ، چربی خون بالا ، بیماری های قلبی عروقی ، سکته های مغزی  </a:t>
            </a:r>
            <a:r>
              <a:rPr lang="fa-IR" b="1" dirty="0" smtClean="0">
                <a:solidFill>
                  <a:schemeClr val="tx1"/>
                </a:solidFill>
                <a:cs typeface="B Nazanin" panose="00000400000000000000" pitchFamily="2" charset="-78"/>
              </a:rPr>
              <a:t> </a:t>
            </a:r>
            <a:r>
              <a:rPr lang="fa-IR" b="1" dirty="0">
                <a:solidFill>
                  <a:schemeClr val="tx1"/>
                </a:solidFill>
                <a:cs typeface="B Nazanin" panose="00000400000000000000" pitchFamily="2" charset="-78"/>
              </a:rPr>
              <a:t>قلبی و انواع سرطان  مهمترین علت مرگ ومیر در جهان و ایران بشمار می رود</a:t>
            </a:r>
            <a:r>
              <a:rPr lang="fa-IR" b="1" dirty="0" smtClean="0">
                <a:solidFill>
                  <a:schemeClr val="tx1"/>
                </a:solidFill>
                <a:cs typeface="B Nazanin" panose="00000400000000000000" pitchFamily="2" charset="-78"/>
              </a:rPr>
              <a:t>.</a:t>
            </a:r>
            <a:endParaRPr lang="en-US" b="1" dirty="0">
              <a:solidFill>
                <a:schemeClr val="tx1"/>
              </a:solidFill>
              <a:cs typeface="B Nazanin" panose="00000400000000000000" pitchFamily="2" charset="-78"/>
            </a:endParaRPr>
          </a:p>
          <a:p>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323" y="3963466"/>
            <a:ext cx="2290575" cy="2681101"/>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202082" y="4403259"/>
            <a:ext cx="2892245" cy="1927135"/>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2859" y="4415168"/>
            <a:ext cx="2875238" cy="1915225"/>
          </a:xfrm>
          <a:prstGeom prst="rect">
            <a:avLst/>
          </a:prstGeom>
          <a:ln>
            <a:noFill/>
          </a:ln>
          <a:effectLst>
            <a:softEdge rad="112500"/>
          </a:effectLst>
        </p:spPr>
      </p:pic>
    </p:spTree>
    <p:extLst>
      <p:ext uri="{BB962C8B-B14F-4D97-AF65-F5344CB8AC3E}">
        <p14:creationId xmlns:p14="http://schemas.microsoft.com/office/powerpoint/2010/main" val="1550199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55769" y="1596539"/>
            <a:ext cx="5344675" cy="4733855"/>
          </a:xfrm>
        </p:spPr>
        <p:txBody>
          <a:bodyPr/>
          <a:lstStyle/>
          <a:p>
            <a:pPr algn="just" rtl="1"/>
            <a:endParaRPr lang="fa-IR" b="1" dirty="0" smtClean="0">
              <a:solidFill>
                <a:schemeClr val="tx1"/>
              </a:solidFill>
              <a:cs typeface="B Nazanin" panose="00000400000000000000" pitchFamily="2" charset="-78"/>
            </a:endParaRPr>
          </a:p>
          <a:p>
            <a:pPr algn="just" rtl="1"/>
            <a:r>
              <a:rPr lang="fa-IR" b="1" dirty="0" smtClean="0">
                <a:solidFill>
                  <a:schemeClr val="tx1"/>
                </a:solidFill>
                <a:cs typeface="B Nazanin" panose="00000400000000000000" pitchFamily="2" charset="-78"/>
              </a:rPr>
              <a:t>الگوی </a:t>
            </a:r>
            <a:r>
              <a:rPr lang="fa-IR" b="1" dirty="0">
                <a:solidFill>
                  <a:schemeClr val="tx1"/>
                </a:solidFill>
                <a:cs typeface="B Nazanin" panose="00000400000000000000" pitchFamily="2" charset="-78"/>
              </a:rPr>
              <a:t>غذایی نامناسب به صورت مصرف زیاد  قند ، نمک و چربی مهمترین دلیل ابتلا به بیماری های غیر واگیر محسوب می شود. پیامد مصرف زیاد مواد قندی و چربی و </a:t>
            </a:r>
            <a:r>
              <a:rPr lang="fa-IR" b="1" dirty="0" smtClean="0">
                <a:solidFill>
                  <a:schemeClr val="tx1"/>
                </a:solidFill>
                <a:cs typeface="B Nazanin" panose="00000400000000000000" pitchFamily="2" charset="-78"/>
              </a:rPr>
              <a:t>روغن ،اضافه </a:t>
            </a:r>
            <a:r>
              <a:rPr lang="fa-IR" b="1" dirty="0">
                <a:solidFill>
                  <a:schemeClr val="tx1"/>
                </a:solidFill>
                <a:cs typeface="B Nazanin" panose="00000400000000000000" pitchFamily="2" charset="-78"/>
              </a:rPr>
              <a:t>وزن و چاقی است که در حال حاضر مشکل عمده بهداشتی تغذیه ای در ایران </a:t>
            </a:r>
            <a:r>
              <a:rPr lang="fa-IR" b="1" dirty="0" smtClean="0">
                <a:solidFill>
                  <a:schemeClr val="tx1"/>
                </a:solidFill>
                <a:cs typeface="B Nazanin" panose="00000400000000000000" pitchFamily="2" charset="-78"/>
              </a:rPr>
              <a:t>است که متاسفانه این الگوی غذایی در میان بسیاری از جوانان وجود دارد.</a:t>
            </a:r>
            <a:endParaRPr lang="fa-IR" b="1" dirty="0">
              <a:solidFill>
                <a:schemeClr val="tx1"/>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481928" y="2054655"/>
            <a:ext cx="2868432" cy="1908811"/>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01670" y="4013592"/>
            <a:ext cx="2689500" cy="2689500"/>
          </a:xfrm>
          <a:prstGeom prst="rect">
            <a:avLst/>
          </a:prstGeom>
          <a:ln>
            <a:noFill/>
          </a:ln>
          <a:effectLst>
            <a:softEdge rad="112500"/>
          </a:effectLst>
        </p:spPr>
      </p:pic>
    </p:spTree>
    <p:extLst>
      <p:ext uri="{BB962C8B-B14F-4D97-AF65-F5344CB8AC3E}">
        <p14:creationId xmlns:p14="http://schemas.microsoft.com/office/powerpoint/2010/main" val="67121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1"/>
            <a:endParaRPr lang="fa-IR" b="1" dirty="0" smtClean="0">
              <a:solidFill>
                <a:schemeClr val="tx1"/>
              </a:solidFill>
              <a:cs typeface="B Nazanin" panose="00000400000000000000" pitchFamily="2" charset="-78"/>
            </a:endParaRPr>
          </a:p>
          <a:p>
            <a:pPr algn="just" rtl="1"/>
            <a:r>
              <a:rPr lang="ar-SA" b="1" dirty="0" smtClean="0">
                <a:solidFill>
                  <a:schemeClr val="tx1"/>
                </a:solidFill>
                <a:cs typeface="B Nazanin" panose="00000400000000000000" pitchFamily="2" charset="-78"/>
              </a:rPr>
              <a:t>افزايش </a:t>
            </a:r>
            <a:r>
              <a:rPr lang="ar-SA" b="1" dirty="0">
                <a:solidFill>
                  <a:schemeClr val="tx1"/>
                </a:solidFill>
                <a:cs typeface="B Nazanin" panose="00000400000000000000" pitchFamily="2" charset="-78"/>
              </a:rPr>
              <a:t>مصرف روغن و چربي و مواد قندي وشیرین و مصرف زياد نمك، مصرف كم سبزي و ميوه از مهمترین دلایل بروز بیماری های غیر واگیر در کشور می باشد . </a:t>
            </a:r>
            <a:r>
              <a:rPr lang="fa-IR" b="1" dirty="0">
                <a:solidFill>
                  <a:schemeClr val="tx1"/>
                </a:solidFill>
                <a:cs typeface="B Nazanin" panose="00000400000000000000" pitchFamily="2" charset="-78"/>
              </a:rPr>
              <a:t>سرانه مصرف قند و شکر در کشور 66 گرم در روز است که براساس سبد مطلوب غذایی باید به روزانه 40 گرم کاهش </a:t>
            </a:r>
            <a:r>
              <a:rPr lang="fa-IR" b="1" dirty="0" smtClean="0">
                <a:solidFill>
                  <a:schemeClr val="tx1"/>
                </a:solidFill>
                <a:cs typeface="B Nazanin" panose="00000400000000000000" pitchFamily="2" charset="-78"/>
              </a:rPr>
              <a:t>یابد.</a:t>
            </a:r>
            <a:endParaRPr lang="fa-IR" b="1"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080" y="4192525"/>
            <a:ext cx="3512215" cy="2332111"/>
          </a:xfrm>
          <a:prstGeom prst="rect">
            <a:avLst/>
          </a:prstGeom>
          <a:ln>
            <a:noFill/>
          </a:ln>
          <a:effectLst>
            <a:softEdge rad="112500"/>
          </a:effectLst>
        </p:spPr>
      </p:pic>
    </p:spTree>
    <p:extLst>
      <p:ext uri="{BB962C8B-B14F-4D97-AF65-F5344CB8AC3E}">
        <p14:creationId xmlns:p14="http://schemas.microsoft.com/office/powerpoint/2010/main" val="289330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61179" y="1596539"/>
            <a:ext cx="5039265" cy="4733855"/>
          </a:xfrm>
        </p:spPr>
        <p:txBody>
          <a:bodyPr/>
          <a:lstStyle/>
          <a:p>
            <a:pPr algn="just" rtl="1"/>
            <a:endParaRPr lang="fa-IR" b="1" dirty="0" smtClean="0">
              <a:solidFill>
                <a:schemeClr val="tx1"/>
              </a:solidFill>
              <a:cs typeface="B Nazanin" panose="00000400000000000000" pitchFamily="2" charset="-78"/>
            </a:endParaRPr>
          </a:p>
          <a:p>
            <a:pPr algn="just" rtl="1"/>
            <a:r>
              <a:rPr lang="fa-IR" b="1" dirty="0" smtClean="0">
                <a:solidFill>
                  <a:schemeClr val="tx1"/>
                </a:solidFill>
                <a:cs typeface="B Nazanin" panose="00000400000000000000" pitchFamily="2" charset="-78"/>
              </a:rPr>
              <a:t>مصرف سرانه روغن </a:t>
            </a:r>
            <a:r>
              <a:rPr lang="fa-IR" b="1" dirty="0">
                <a:solidFill>
                  <a:schemeClr val="tx1"/>
                </a:solidFill>
                <a:cs typeface="B Nazanin" panose="00000400000000000000" pitchFamily="2" charset="-78"/>
              </a:rPr>
              <a:t>نیز </a:t>
            </a:r>
            <a:r>
              <a:rPr lang="fa-IR" b="1" dirty="0" smtClean="0">
                <a:solidFill>
                  <a:schemeClr val="tx1"/>
                </a:solidFill>
                <a:cs typeface="B Nazanin" panose="00000400000000000000" pitchFamily="2" charset="-78"/>
              </a:rPr>
              <a:t>روزانه </a:t>
            </a:r>
            <a:r>
              <a:rPr lang="fa-IR" b="1" dirty="0">
                <a:solidFill>
                  <a:schemeClr val="tx1"/>
                </a:solidFill>
                <a:cs typeface="B Nazanin" panose="00000400000000000000" pitchFamily="2" charset="-78"/>
              </a:rPr>
              <a:t>46 گرم است که باید به 35 گرم کاهش یابد. مردم روزانه بطور متوسط 10 تا 12 گرم نمک مصرف میکنند . مقدار توصیه شده نمک برای افراد زیر 50 سال کمتر از 5 گرم و برای افراد بالای 50 سال و کسانی که مشکل فشار خون بالا و بیماری های قلبی عروقی دارند کمتر از 3 گرم در روز </a:t>
            </a:r>
            <a:r>
              <a:rPr lang="fa-IR" b="1" dirty="0" smtClean="0">
                <a:solidFill>
                  <a:schemeClr val="tx1"/>
                </a:solidFill>
                <a:cs typeface="B Nazanin" panose="00000400000000000000" pitchFamily="2" charset="-78"/>
              </a:rPr>
              <a:t>است.</a:t>
            </a:r>
            <a:endParaRPr lang="fa-IR" b="1"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523"/>
          <a:stretch/>
        </p:blipFill>
        <p:spPr>
          <a:xfrm>
            <a:off x="255345" y="2269390"/>
            <a:ext cx="3400425" cy="4213710"/>
          </a:xfrm>
          <a:prstGeom prst="rect">
            <a:avLst/>
          </a:prstGeom>
          <a:ln>
            <a:noFill/>
          </a:ln>
          <a:effectLst>
            <a:softEdge rad="112500"/>
          </a:effectLst>
        </p:spPr>
      </p:pic>
    </p:spTree>
    <p:extLst>
      <p:ext uri="{BB962C8B-B14F-4D97-AF65-F5344CB8AC3E}">
        <p14:creationId xmlns:p14="http://schemas.microsoft.com/office/powerpoint/2010/main" val="718110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138425"/>
            <a:ext cx="8229600" cy="684885"/>
          </a:xfrm>
        </p:spPr>
        <p:txBody>
          <a:bodyPr>
            <a:normAutofit fontScale="90000"/>
          </a:bodyPr>
          <a:lstStyle/>
          <a:p>
            <a:r>
              <a:rPr lang="fa-IR" sz="3100" b="1" dirty="0">
                <a:solidFill>
                  <a:prstClr val="black"/>
                </a:solidFill>
                <a:latin typeface="Calibri Light" panose="020F0302020204030204"/>
                <a:cs typeface="B Titr" panose="00000700000000000000" pitchFamily="2" charset="-78"/>
              </a:rPr>
              <a:t>چاقی، مهم ترین عارضه تغذیه نادرست</a:t>
            </a:r>
            <a:r>
              <a:rPr lang="en-US" sz="4400" dirty="0">
                <a:solidFill>
                  <a:prstClr val="black"/>
                </a:solidFill>
                <a:latin typeface="Calibri Light" panose="020F0302020204030204"/>
              </a:rPr>
              <a:t/>
            </a:r>
            <a:br>
              <a:rPr lang="en-US" sz="4400" dirty="0">
                <a:solidFill>
                  <a:prstClr val="black"/>
                </a:solidFill>
                <a:latin typeface="Calibri Light" panose="020F0302020204030204"/>
              </a:rPr>
            </a:br>
            <a:endParaRPr lang="fa-IR" dirty="0"/>
          </a:p>
        </p:txBody>
      </p:sp>
      <p:pic>
        <p:nvPicPr>
          <p:cNvPr id="4" name="Picture 3"/>
          <p:cNvPicPr>
            <a:picLocks noChangeAspect="1"/>
          </p:cNvPicPr>
          <p:nvPr/>
        </p:nvPicPr>
        <p:blipFill>
          <a:blip r:embed="rId2"/>
          <a:stretch>
            <a:fillRect/>
          </a:stretch>
        </p:blipFill>
        <p:spPr>
          <a:xfrm>
            <a:off x="2128720" y="3734410"/>
            <a:ext cx="4123035" cy="3243020"/>
          </a:xfrm>
          <a:prstGeom prst="rect">
            <a:avLst/>
          </a:prstGeom>
        </p:spPr>
      </p:pic>
      <p:sp>
        <p:nvSpPr>
          <p:cNvPr id="3" name="Content Placeholder 2"/>
          <p:cNvSpPr>
            <a:spLocks noGrp="1"/>
          </p:cNvSpPr>
          <p:nvPr>
            <p:ph idx="1"/>
          </p:nvPr>
        </p:nvSpPr>
        <p:spPr>
          <a:xfrm>
            <a:off x="364377" y="1901950"/>
            <a:ext cx="8704185" cy="4581150"/>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نتایج بررسی ها نشان می دهند که از هر 5 جوان یک نفر دچار اضافه وزن یا </a:t>
            </a:r>
            <a:r>
              <a:rPr lang="fa-IR" b="1" u="sng" dirty="0">
                <a:solidFill>
                  <a:prstClr val="black"/>
                </a:solidFill>
                <a:cs typeface="B Nazanin" panose="00000400000000000000" pitchFamily="2" charset="-78"/>
                <a:hlinkClick r:id="rId3"/>
              </a:rPr>
              <a:t>چاقی</a:t>
            </a:r>
            <a:r>
              <a:rPr lang="en-US" b="1" dirty="0">
                <a:solidFill>
                  <a:prstClr val="black"/>
                </a:solidFill>
                <a:cs typeface="B Nazanin" panose="00000400000000000000" pitchFamily="2" charset="-78"/>
              </a:rPr>
              <a:t> </a:t>
            </a:r>
            <a:r>
              <a:rPr lang="fa-IR" b="1" dirty="0">
                <a:solidFill>
                  <a:prstClr val="black"/>
                </a:solidFill>
                <a:cs typeface="B Nazanin" panose="00000400000000000000" pitchFamily="2" charset="-78"/>
              </a:rPr>
              <a:t>مفرط است. این در حالی است که اکثر جوانان دوست دارند لاغرو خوش اندام باشند و یا حداقل وزن نرمالی داشته باشند. به همین دلیل وزن جوانان از اهمیت بالایی برخوردار است چون به طور مستقیم روی اعتماد به نفس آن ها </a:t>
            </a:r>
            <a:r>
              <a:rPr lang="fa-IR" b="1" dirty="0" smtClean="0">
                <a:solidFill>
                  <a:prstClr val="black"/>
                </a:solidFill>
                <a:cs typeface="B Nazanin" panose="00000400000000000000" pitchFamily="2" charset="-78"/>
              </a:rPr>
              <a:t>نیز تأثیر </a:t>
            </a:r>
            <a:r>
              <a:rPr lang="fa-IR" b="1" dirty="0">
                <a:solidFill>
                  <a:prstClr val="black"/>
                </a:solidFill>
                <a:cs typeface="B Nazanin" panose="00000400000000000000" pitchFamily="2" charset="-78"/>
              </a:rPr>
              <a:t>می گذارد. </a:t>
            </a:r>
          </a:p>
          <a:p>
            <a:pPr algn="just"/>
            <a:endParaRPr lang="fa-IR" dirty="0"/>
          </a:p>
        </p:txBody>
      </p:sp>
    </p:spTree>
    <p:extLst>
      <p:ext uri="{BB962C8B-B14F-4D97-AF65-F5344CB8AC3E}">
        <p14:creationId xmlns:p14="http://schemas.microsoft.com/office/powerpoint/2010/main" val="386304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prstClr val="black"/>
                </a:solidFill>
                <a:latin typeface="Calibri Light" panose="020F0302020204030204"/>
              </a:rPr>
              <a:t> </a:t>
            </a:r>
            <a:br>
              <a:rPr lang="en-US" sz="4000" dirty="0">
                <a:solidFill>
                  <a:prstClr val="black"/>
                </a:solidFill>
                <a:latin typeface="Calibri Light" panose="020F0302020204030204"/>
              </a:rPr>
            </a:br>
            <a:r>
              <a:rPr lang="fa-IR" sz="2800" b="1" dirty="0">
                <a:solidFill>
                  <a:prstClr val="black"/>
                </a:solidFill>
                <a:latin typeface="Calibri Light" panose="020F0302020204030204"/>
                <a:cs typeface="B Titr" panose="00000700000000000000" pitchFamily="2" charset="-78"/>
              </a:rPr>
              <a:t>جوان ها اعتقادی به ساعت مشخص غذایی ندارند</a:t>
            </a:r>
            <a:r>
              <a:rPr lang="en-US" sz="4000" dirty="0">
                <a:solidFill>
                  <a:prstClr val="black"/>
                </a:solidFill>
                <a:latin typeface="Calibri Light" panose="020F0302020204030204"/>
              </a:rPr>
              <a:t/>
            </a:r>
            <a:br>
              <a:rPr lang="en-US" sz="4000" dirty="0">
                <a:solidFill>
                  <a:prstClr val="black"/>
                </a:solidFill>
                <a:latin typeface="Calibri Light" panose="020F0302020204030204"/>
              </a:rPr>
            </a:br>
            <a:endParaRPr lang="fa-IR" dirty="0"/>
          </a:p>
        </p:txBody>
      </p:sp>
      <p:sp>
        <p:nvSpPr>
          <p:cNvPr id="3" name="Content Placeholder 2"/>
          <p:cNvSpPr>
            <a:spLocks noGrp="1"/>
          </p:cNvSpPr>
          <p:nvPr>
            <p:ph idx="1"/>
          </p:nvPr>
        </p:nvSpPr>
        <p:spPr>
          <a:xfrm>
            <a:off x="194828" y="1971439"/>
            <a:ext cx="8704185" cy="4886561"/>
          </a:xfrm>
        </p:spPr>
        <p:txBody>
          <a:bodyPr/>
          <a:lstStyle/>
          <a:p>
            <a:pPr marL="228600" lvl="0" indent="-228600" algn="just" rtl="1">
              <a:lnSpc>
                <a:spcPct val="90000"/>
              </a:lnSpc>
              <a:spcBef>
                <a:spcPts val="1000"/>
              </a:spcBef>
            </a:pPr>
            <a:r>
              <a:rPr lang="fa-IR" b="1" dirty="0">
                <a:solidFill>
                  <a:prstClr val="black"/>
                </a:solidFill>
                <a:cs typeface="B Nazanin" panose="00000400000000000000" pitchFamily="2" charset="-78"/>
              </a:rPr>
              <a:t>بر حسب آمارهای جهانی 54 درصد جوانان  از هر دو وعده غذایی حداقل یک وعده را به طور نامرتب می خورند و اهمیتی به ساعت مشخص غذایی نمی دهند</a:t>
            </a:r>
            <a:r>
              <a:rPr lang="en-US" b="1" dirty="0">
                <a:solidFill>
                  <a:prstClr val="black"/>
                </a:solidFill>
                <a:cs typeface="B Nazanin" panose="00000400000000000000" pitchFamily="2" charset="-78"/>
              </a:rPr>
              <a:t>. </a:t>
            </a:r>
          </a:p>
          <a:p>
            <a:pPr marL="228600" lvl="0" indent="-228600" algn="just" rtl="1">
              <a:lnSpc>
                <a:spcPct val="90000"/>
              </a:lnSpc>
              <a:spcBef>
                <a:spcPts val="1000"/>
              </a:spcBef>
            </a:pPr>
            <a:r>
              <a:rPr lang="fa-IR" b="1" dirty="0">
                <a:solidFill>
                  <a:prstClr val="black"/>
                </a:solidFill>
                <a:cs typeface="B Nazanin" panose="00000400000000000000" pitchFamily="2" charset="-78"/>
              </a:rPr>
              <a:t>در این دوره میزان کلسیم دریافتی </a:t>
            </a:r>
            <a:r>
              <a:rPr lang="fa-IR" b="1" dirty="0" smtClean="0">
                <a:solidFill>
                  <a:prstClr val="black"/>
                </a:solidFill>
                <a:cs typeface="B Nazanin" panose="00000400000000000000" pitchFamily="2" charset="-78"/>
              </a:rPr>
              <a:t>باید افزایش یابد تا </a:t>
            </a:r>
            <a:r>
              <a:rPr lang="fa-IR" b="1" dirty="0">
                <a:solidFill>
                  <a:prstClr val="black"/>
                </a:solidFill>
                <a:cs typeface="B Nazanin" panose="00000400000000000000" pitchFamily="2" charset="-78"/>
              </a:rPr>
              <a:t>استخوان </a:t>
            </a:r>
            <a:r>
              <a:rPr lang="fa-IR" b="1" dirty="0" smtClean="0">
                <a:solidFill>
                  <a:prstClr val="black"/>
                </a:solidFill>
                <a:cs typeface="B Nazanin" panose="00000400000000000000" pitchFamily="2" charset="-78"/>
              </a:rPr>
              <a:t>هامحکم </a:t>
            </a:r>
            <a:r>
              <a:rPr lang="fa-IR" b="1" dirty="0">
                <a:solidFill>
                  <a:prstClr val="black"/>
                </a:solidFill>
                <a:cs typeface="B Nazanin" panose="00000400000000000000" pitchFamily="2" charset="-78"/>
              </a:rPr>
              <a:t>شود. بنابراین روزانه بین 1200 تا 1500 میلی گرم کلسیم </a:t>
            </a:r>
            <a:r>
              <a:rPr lang="fa-IR" b="1" dirty="0" smtClean="0">
                <a:solidFill>
                  <a:prstClr val="black"/>
                </a:solidFill>
                <a:cs typeface="B Nazanin" panose="00000400000000000000" pitchFamily="2" charset="-78"/>
              </a:rPr>
              <a:t>می بایست دریافت شود</a:t>
            </a:r>
            <a:r>
              <a:rPr lang="fa-IR" b="1" dirty="0">
                <a:solidFill>
                  <a:prstClr val="black"/>
                </a:solidFill>
                <a:cs typeface="B Nazanin" panose="00000400000000000000" pitchFamily="2" charset="-78"/>
              </a:rPr>
              <a:t>. برای این میزان باید سراغ محصولات لبنی، سبزیجات سبز، نان کامل و آجیل ها </a:t>
            </a:r>
            <a:r>
              <a:rPr lang="fa-IR" b="1" dirty="0" smtClean="0">
                <a:solidFill>
                  <a:prstClr val="black"/>
                </a:solidFill>
                <a:cs typeface="B Nazanin" panose="00000400000000000000" pitchFamily="2" charset="-78"/>
              </a:rPr>
              <a:t>رفت.</a:t>
            </a:r>
            <a:endParaRPr lang="en-US" b="1" dirty="0">
              <a:solidFill>
                <a:prstClr val="black"/>
              </a:solidFill>
              <a:cs typeface="B Nazanin" panose="00000400000000000000" pitchFamily="2" charset="-78"/>
            </a:endParaRPr>
          </a:p>
          <a:p>
            <a:pPr marL="228600" lvl="0" indent="-228600" algn="just" rtl="1">
              <a:lnSpc>
                <a:spcPct val="90000"/>
              </a:lnSpc>
              <a:spcBef>
                <a:spcPts val="1000"/>
              </a:spcBef>
            </a:pPr>
            <a:r>
              <a:rPr lang="fa-IR" b="1" dirty="0" smtClean="0">
                <a:solidFill>
                  <a:prstClr val="black"/>
                </a:solidFill>
                <a:cs typeface="B Nazanin" panose="00000400000000000000" pitchFamily="2" charset="-78"/>
              </a:rPr>
              <a:t>باید گفت </a:t>
            </a:r>
            <a:r>
              <a:rPr lang="fa-IR" b="1" dirty="0">
                <a:solidFill>
                  <a:prstClr val="black"/>
                </a:solidFill>
                <a:cs typeface="B Nazanin" panose="00000400000000000000" pitchFamily="2" charset="-78"/>
              </a:rPr>
              <a:t>که در سنین مثلاً 18 تا 20 سالگی هنوز رشد یک جوان به پایان نرسیده و بدن وی نیاز به مصرف مواد غذایی بیشتری دارد.</a:t>
            </a:r>
          </a:p>
          <a:p>
            <a:pPr algn="just"/>
            <a:endParaRPr lang="fa-IR" dirty="0"/>
          </a:p>
        </p:txBody>
      </p:sp>
    </p:spTree>
    <p:extLst>
      <p:ext uri="{BB962C8B-B14F-4D97-AF65-F5344CB8AC3E}">
        <p14:creationId xmlns:p14="http://schemas.microsoft.com/office/powerpoint/2010/main" val="26464425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d26825c7c4d7772c6befdf17f796012763939a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2494</Words>
  <Application>Microsoft Office PowerPoint</Application>
  <PresentationFormat>On-screen Show (4:3)</PresentationFormat>
  <Paragraphs>114</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 Nazanin</vt:lpstr>
      <vt:lpstr>B Titr</vt:lpstr>
      <vt:lpstr>Calibri</vt:lpstr>
      <vt:lpstr>Calibri Light</vt:lpstr>
      <vt:lpstr>IranNastaliq</vt:lpstr>
      <vt:lpstr>Times New Roman</vt:lpstr>
      <vt:lpstr>Office Theme</vt:lpstr>
      <vt:lpstr>PowerPoint Presentation</vt:lpstr>
      <vt:lpstr>الگوی غذایی صحیح  با تاکید بر پیشگیری از عوامل خطر تغذیه ای  در بیماری های غیرواگیر</vt:lpstr>
      <vt:lpstr>PowerPoint Presentation</vt:lpstr>
      <vt:lpstr>تغذيه ناسالم عاملي براي بيماري جوانان</vt:lpstr>
      <vt:lpstr>PowerPoint Presentation</vt:lpstr>
      <vt:lpstr>PowerPoint Presentation</vt:lpstr>
      <vt:lpstr>PowerPoint Presentation</vt:lpstr>
      <vt:lpstr>چاقی، مهم ترین عارضه تغذیه نادرست </vt:lpstr>
      <vt:lpstr>  جوان ها اعتقادی به ساعت مشخص غذایی ندارند </vt:lpstr>
      <vt:lpstr>PowerPoint Presentation</vt:lpstr>
      <vt:lpstr>PowerPoint Presentation</vt:lpstr>
      <vt:lpstr>PowerPoint Presentation</vt:lpstr>
      <vt:lpstr>جوانان از صبحانه خوردن فراری هستند </vt:lpstr>
      <vt:lpstr>PowerPoint Presentation</vt:lpstr>
      <vt:lpstr>جوانی دوران غذا خوردن پای تلویزیون یا رایانه</vt:lpstr>
      <vt:lpstr>جوانان از مصرف میوه و سبزی فراری هستند </vt:lpstr>
      <vt:lpstr>  </vt:lpstr>
      <vt:lpstr>PowerPoint Presentation</vt:lpstr>
      <vt:lpstr>PowerPoint Presentation</vt:lpstr>
      <vt:lpstr>تغذيه و خستگي : </vt:lpstr>
      <vt:lpstr>PowerPoint Presentation</vt:lpstr>
      <vt:lpstr>PowerPoint Presentation</vt:lpstr>
      <vt:lpstr>PowerPoint Presentation</vt:lpstr>
      <vt:lpstr>PowerPoint Presentation</vt:lpstr>
      <vt:lpstr>PowerPoint Presentation</vt:lpstr>
      <vt:lpstr>PowerPoint Presentation</vt:lpstr>
      <vt:lpstr>رابطه تغذيه با خلق و خو  </vt:lpstr>
      <vt:lpstr>PowerPoint Presentation</vt:lpstr>
      <vt:lpstr>PowerPoint Presentation</vt:lpstr>
      <vt:lpstr>PowerPoint Presentation</vt:lpstr>
      <vt:lpstr>بدانید که </vt:lpstr>
      <vt:lpstr>PowerPoint Presentation</vt:lpstr>
      <vt:lpstr>باید به فکر سال های آینده بود: </vt:lpstr>
      <vt:lpstr>ورزش را فراموش نکنید </vt:lpstr>
      <vt:lpstr>با سپاس از حسن توجه شما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2014-01-14T07:35:26Z</dcterms:created>
  <dcterms:modified xsi:type="dcterms:W3CDTF">2019-07-29T19:07:57Z</dcterms:modified>
</cp:coreProperties>
</file>